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4093" r:id="rId2"/>
  </p:sldMasterIdLst>
  <p:notesMasterIdLst>
    <p:notesMasterId r:id="rId28"/>
  </p:notesMasterIdLst>
  <p:handoutMasterIdLst>
    <p:handoutMasterId r:id="rId29"/>
  </p:handoutMasterIdLst>
  <p:sldIdLst>
    <p:sldId id="259" r:id="rId3"/>
    <p:sldId id="286" r:id="rId4"/>
    <p:sldId id="288" r:id="rId5"/>
    <p:sldId id="316" r:id="rId6"/>
    <p:sldId id="317" r:id="rId7"/>
    <p:sldId id="290" r:id="rId8"/>
    <p:sldId id="291" r:id="rId9"/>
    <p:sldId id="307" r:id="rId10"/>
    <p:sldId id="309" r:id="rId11"/>
    <p:sldId id="312" r:id="rId12"/>
    <p:sldId id="313" r:id="rId13"/>
    <p:sldId id="314" r:id="rId14"/>
    <p:sldId id="315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10" r:id="rId23"/>
    <p:sldId id="293" r:id="rId24"/>
    <p:sldId id="297" r:id="rId25"/>
    <p:sldId id="300" r:id="rId26"/>
    <p:sldId id="311" r:id="rId27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  <p:embeddedFont>
      <p:font typeface="Wingdings 3" panose="05040102010807070707" pitchFamily="18" charset="2"/>
      <p:regular r:id="rId38"/>
    </p:embeddedFont>
    <p:embeddedFont>
      <p:font typeface="Times" panose="02020603050405020304" pitchFamily="18" charset="0"/>
      <p:regular r:id="rId39"/>
      <p:bold r:id="rId40"/>
      <p:italic r:id="rId41"/>
      <p:boldItalic r:id="rId42"/>
    </p:embeddedFont>
  </p:embeddedFontLst>
  <p:defaultTextStyle>
    <a:defPPr>
      <a:defRPr lang="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90202"/>
    <a:srgbClr val="006699"/>
    <a:srgbClr val="669900"/>
    <a:srgbClr val="33CC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92" d="100"/>
          <a:sy n="92" d="100"/>
        </p:scale>
        <p:origin x="13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THE MOST POWERFUL CRUDE OIL TANK CLEANING SYSTEM IN THE WORLD</a:t>
            </a:r>
            <a:endParaRPr lang="en-A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354847-1FAC-4F70-B44F-1A02DC4F962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49242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THE MOST POWERFUL CRUDE OIL TANK CLEANING SYSTEM IN THE WORLD</a:t>
            </a:r>
            <a:endParaRPr lang="en-A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72D53C-14B3-47CD-8A76-8F2D1F1B92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8853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82B34D-0425-48FD-84FC-9FB97DFFD565}" type="slidenum">
              <a:rPr lang="en-AU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A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" smtClean="0"/>
              <a:t>Das leistungsstärkste Rohöltank-Reinigungssystem der Welt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142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" smtClean="0"/>
              <a:t>Das leistungsstärkste Rohöltank-Reinigungssystem der Welt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2D53C-14B3-47CD-8A76-8F2D1F1B922B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80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" smtClean="0"/>
              <a:t>Das leistungsstärkste Rohöltank-Reinigungssystem der Welt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2D53C-14B3-47CD-8A76-8F2D1F1B922B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185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" smtClean="0"/>
              <a:t>Das leistungsstärkste Rohöltank-Reinigungssystem der Welt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2D53C-14B3-47CD-8A76-8F2D1F1B922B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838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" smtClean="0"/>
              <a:t>DAS LEISTUNGSSTÄRKSTE REINIGUNGSSYSTEM FÜR ROHÖLTANKS DER WELT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2D53C-14B3-47CD-8A76-8F2D1F1B922B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2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Industrial_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1638" y="3602038"/>
            <a:ext cx="5453062" cy="1131887"/>
          </a:xfrm>
          <a:extLst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1163" y="4822825"/>
            <a:ext cx="4783137" cy="795338"/>
          </a:xfrm>
        </p:spPr>
        <p:txBody>
          <a:bodyPr/>
          <a:lstStyle>
            <a:lvl1pPr marL="0" indent="0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752600"/>
            <a:ext cx="2057400" cy="3971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752600"/>
            <a:ext cx="6019800" cy="3971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752600"/>
            <a:ext cx="8229600" cy="49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9900" y="2311400"/>
            <a:ext cx="4038600" cy="341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311400"/>
            <a:ext cx="4038600" cy="341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752600"/>
            <a:ext cx="8229600" cy="49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9900" y="2311400"/>
            <a:ext cx="4038600" cy="341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0900" y="2311400"/>
            <a:ext cx="4038600" cy="3413125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752600"/>
            <a:ext cx="8229600" cy="49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9900" y="2311400"/>
            <a:ext cx="8229600" cy="3413125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CA47-0B8B-4FDE-99ED-FF99781A741F}" type="datetime1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72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0C0-5884-4248-8B38-3C7E92EA3A1D}" type="datetime1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39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6413-11EB-466E-B5E0-DC8C336ED8BC}" type="datetime1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0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39E4-4551-44F1-8C3D-F58CDC357816}" type="datetime1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52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8056-4DAD-4DC9-BA6B-85480BD77929}" type="datetime1">
              <a:rPr lang="en-GB" smtClean="0"/>
              <a:t>11/11/2024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3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A2C8-03EB-4C89-ABBC-C142AE68E3F0}" type="datetime1">
              <a:rPr lang="en-GB" smtClean="0"/>
              <a:t>11/11/2024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83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6E63-1E50-4923-9B91-EBC39B9D6E54}" type="datetime1">
              <a:rPr lang="en-GB" smtClean="0"/>
              <a:t>11/11/2024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093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1951-2D90-46EA-A6CA-E3CD91FB5A87}" type="datetime1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388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31D7-6E3B-4600-93FB-D52DD474234C}" type="datetime1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118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C364-D64D-4677-862A-CCE653115AEE}" type="datetime1">
              <a:rPr lang="en-GB" smtClean="0"/>
              <a:t>11/11/2024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53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BD7-916A-4D29-A08C-E552C1C2557D}" type="datetime1">
              <a:rPr lang="en-GB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6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5438-B3AE-4D6E-BB23-A47FB11BBDFA}" type="datetime1">
              <a:rPr lang="en-GB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329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D651-0F8C-43AE-A3F8-198AE7C19157}" type="datetime1">
              <a:rPr lang="en-GB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95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044D-0BD4-4EBA-BA55-8A0613B5E821}" type="datetime1">
              <a:rPr lang="en-GB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8508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5270-663D-48A4-B2AA-019453590C7D}" type="datetime1">
              <a:rPr lang="en-GB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FA68-5328-44AF-A6A0-B697F047E8DB}" type="datetime1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557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8718-BFA9-4460-AA35-9DF17595A0B0}" type="datetime1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36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752600"/>
            <a:ext cx="8229600" cy="49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9900" y="2311400"/>
            <a:ext cx="4038600" cy="341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311400"/>
            <a:ext cx="4038600" cy="341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00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752600"/>
            <a:ext cx="8229600" cy="49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9900" y="2311400"/>
            <a:ext cx="4038600" cy="341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0900" y="2311400"/>
            <a:ext cx="4038600" cy="3413125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43083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2311400"/>
            <a:ext cx="4038600" cy="341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311400"/>
            <a:ext cx="4038600" cy="341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_Industrial_Mast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2311400"/>
            <a:ext cx="8229600" cy="3413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1752600"/>
            <a:ext cx="8229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SzPct val="120000"/>
        <a:buFont typeface="Trebuchet MS" pitchFamily="34" charset="0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95338" indent="-4191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200">
          <a:solidFill>
            <a:schemeClr val="bg2"/>
          </a:solidFill>
          <a:latin typeface="+mn-lt"/>
          <a:cs typeface="+mn-cs"/>
        </a:defRPr>
      </a:lvl2pPr>
      <a:lvl3pPr marL="1033463" indent="-3810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bg2"/>
          </a:solidFill>
          <a:latin typeface="+mn-lt"/>
          <a:cs typeface="+mn-cs"/>
        </a:defRPr>
      </a:lvl3pPr>
      <a:lvl4pPr marL="1295400" indent="-3810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2"/>
          </a:solidFill>
          <a:latin typeface="+mn-lt"/>
          <a:cs typeface="+mn-cs"/>
        </a:defRPr>
      </a:lvl4pPr>
      <a:lvl5pPr marL="1570038" indent="-3810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bg2"/>
          </a:solidFill>
          <a:latin typeface="+mn-lt"/>
          <a:cs typeface="+mn-cs"/>
        </a:defRPr>
      </a:lvl5pPr>
      <a:lvl6pPr marL="2027238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bg2"/>
          </a:solidFill>
          <a:latin typeface="+mn-lt"/>
          <a:cs typeface="+mn-cs"/>
        </a:defRPr>
      </a:lvl6pPr>
      <a:lvl7pPr marL="2484438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bg2"/>
          </a:solidFill>
          <a:latin typeface="+mn-lt"/>
          <a:cs typeface="+mn-cs"/>
        </a:defRPr>
      </a:lvl7pPr>
      <a:lvl8pPr marL="2941638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bg2"/>
          </a:solidFill>
          <a:latin typeface="+mn-lt"/>
          <a:cs typeface="+mn-cs"/>
        </a:defRPr>
      </a:lvl8pPr>
      <a:lvl9pPr marL="3398838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4440F1-4232-4BE8-B321-9372F1BB62F5}" type="datetime1">
              <a:rPr lang="en-GB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GB" smtClean="0"/>
              <a:t>THE MOST POWERFUL CRUDE OIL TANK CLEANING SYSTEM IN THE WORLD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35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  <p:sldLayoutId id="2147484111" r:id="rId18"/>
    <p:sldLayoutId id="2147484112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g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g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jpg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jpg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jpg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jpg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jpg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jpg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jp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impezadetanques.com/" TargetMode="External"/><Relationship Id="rId2" Type="http://schemas.openxmlformats.org/officeDocument/2006/relationships/hyperlink" Target="http://www.manwaycannon.com/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oiltank@aol.com" TargetMode="External"/><Relationship Id="rId4" Type="http://schemas.openxmlformats.org/officeDocument/2006/relationships/hyperlink" Target="https://nonentrytankscleaning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09549" y="5234117"/>
            <a:ext cx="5453062" cy="11318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de" sz="3600" dirty="0" smtClean="0"/>
              <a:t>AUTOMATISCHE </a:t>
            </a:r>
            <a:r>
              <a:rPr lang="de" sz="3100" dirty="0" smtClean="0"/>
              <a:t>TANKREINIGUNG</a:t>
            </a:r>
            <a:r>
              <a:rPr lang="de" dirty="0" smtClean="0"/>
              <a:t>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de" sz="3600" dirty="0" smtClean="0"/>
              <a:t>PANZERRASTER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151438" y="259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17" y="5157192"/>
            <a:ext cx="1403351" cy="1052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0466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b="1" dirty="0" smtClean="0">
                <a:solidFill>
                  <a:schemeClr val="bg1"/>
                </a:solidFill>
              </a:rPr>
              <a:t>DAS LEISTUNGSSTÄRKSTE REINIGUNGSSYSTEM FÜR ROHÖLTANKS DER WELT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72468" y="6483606"/>
            <a:ext cx="5811724" cy="365125"/>
          </a:xfrm>
        </p:spPr>
        <p:txBody>
          <a:bodyPr/>
          <a:lstStyle/>
          <a:p>
            <a:r>
              <a:rPr lang="de" b="1" dirty="0" smtClean="0">
                <a:solidFill>
                  <a:schemeClr val="bg1"/>
                </a:solidFill>
              </a:rPr>
              <a:t>DAS LEISTUNGSSTÄRKSTE REINIGUNGSSYSTEM FÜR ROHÖLTANKS DER WELT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733852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dirty="0" smtClean="0"/>
              <a:t>Der NEUE 24-Zoll-TANKSWEEP reinigt Tanks jeder Größe, einschließlich 100 m Durchmesser, mit jedem Schlamm-/Ölgehalt und sogar bei voller Tankfüllung in wenigen Tagen, nicht in Wochen oder Monaten.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1" y="1100103"/>
            <a:ext cx="4243263" cy="26968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752600"/>
            <a:ext cx="8448675" cy="495300"/>
          </a:xfrm>
        </p:spPr>
        <p:txBody>
          <a:bodyPr/>
          <a:lstStyle/>
          <a:p>
            <a:pPr eaLnBrk="1" hangingPunct="1"/>
            <a:r>
              <a:rPr lang="de" sz="2400" dirty="0" smtClean="0"/>
              <a:t>TYPISCHE TANKSWEEP-INSTALLATION</a:t>
            </a:r>
            <a:endParaRPr lang="en-AU" sz="2400" dirty="0" smtClean="0"/>
          </a:p>
        </p:txBody>
      </p:sp>
      <p:pic>
        <p:nvPicPr>
          <p:cNvPr id="8" name="Picture 7" descr="4sweeplay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543" y="1551463"/>
            <a:ext cx="1988793" cy="1797466"/>
          </a:xfrm>
          <a:prstGeom prst="rect">
            <a:avLst/>
          </a:prstGeom>
        </p:spPr>
      </p:pic>
      <p:pic>
        <p:nvPicPr>
          <p:cNvPr id="9" name="Picture 8" descr="tanksweep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711276"/>
            <a:ext cx="1584176" cy="1472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2492896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1600" dirty="0" smtClean="0"/>
              <a:t>Rechts ist eine typische Sweep-Installation mit 3 und 4 Tanks abgebildet.</a:t>
            </a:r>
          </a:p>
          <a:p>
            <a:endParaRPr lang="en-GB" sz="1600" dirty="0"/>
          </a:p>
          <a:p>
            <a:r>
              <a:rPr lang="de" sz="1600" dirty="0" smtClean="0"/>
              <a:t>Die Größe des zu reinigenden Lagertanks bestimmt die genaue Anzahl der benötigten Tank Sweep-Einheiten.</a:t>
            </a:r>
          </a:p>
          <a:p>
            <a:endParaRPr lang="en-GB" sz="1600" dirty="0"/>
          </a:p>
          <a:p>
            <a:r>
              <a:rPr lang="de" sz="1600" dirty="0" smtClean="0"/>
              <a:t>Typische Mengen sind:</a:t>
            </a:r>
          </a:p>
          <a:p>
            <a:endParaRPr lang="en-GB" sz="1600" dirty="0"/>
          </a:p>
          <a:p>
            <a:pPr>
              <a:buFont typeface="Wingdings" pitchFamily="2" charset="2"/>
              <a:buChar char="Ø"/>
            </a:pPr>
            <a:r>
              <a:rPr lang="de" sz="1600" dirty="0"/>
              <a:t> </a:t>
            </a:r>
            <a:r>
              <a:rPr lang="de" sz="1600" dirty="0" smtClean="0"/>
              <a:t>Tank mit &lt; 50 Meter Durchmesser = 2 Tank Sweeps</a:t>
            </a:r>
          </a:p>
          <a:p>
            <a:pPr>
              <a:buFont typeface="Wingdings" pitchFamily="2" charset="2"/>
              <a:buChar char="Ø"/>
            </a:pPr>
            <a:r>
              <a:rPr lang="de" sz="1600" dirty="0"/>
              <a:t> </a:t>
            </a:r>
            <a:r>
              <a:rPr lang="de" sz="1600" dirty="0" smtClean="0"/>
              <a:t>Tank mit 50-80 Metern Durchmesser = 3 Tank Sweeps</a:t>
            </a:r>
          </a:p>
          <a:p>
            <a:pPr>
              <a:buFont typeface="Wingdings" pitchFamily="2" charset="2"/>
              <a:buChar char="Ø"/>
            </a:pPr>
            <a:r>
              <a:rPr lang="de" sz="1600" dirty="0"/>
              <a:t> </a:t>
            </a:r>
            <a:r>
              <a:rPr lang="de" sz="1600" dirty="0" smtClean="0"/>
              <a:t>Tank mit 80-100 Metern Durchmesser = 4 Tankauswaschungen</a:t>
            </a:r>
            <a:endParaRPr lang="en-GB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10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85" y="236370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340768"/>
            <a:ext cx="5616624" cy="495300"/>
          </a:xfrm>
        </p:spPr>
        <p:txBody>
          <a:bodyPr/>
          <a:lstStyle/>
          <a:p>
            <a:pPr eaLnBrk="1" hangingPunct="1"/>
            <a:r>
              <a:rPr lang="de" sz="2400" dirty="0" smtClean="0"/>
              <a:t>TANKSWEEP-REINIGUNGSPROZESS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043608" y="2564904"/>
          <a:ext cx="33147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564904"/>
                        <a:ext cx="3314700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26877" y="317902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dirty="0" smtClean="0"/>
              <a:t>Schritt 1. Füllstand im Tank messen.</a:t>
            </a:r>
          </a:p>
          <a:p>
            <a:r>
              <a:rPr lang="de" dirty="0" smtClean="0"/>
              <a:t>Erstellen Sie eine Volumenberechnung und beginnen Sie mit der Vorbereitung eines Tankreinigungs-/Ölrückgewinnungsprogramms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11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076683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724525" y="5243513"/>
            <a:ext cx="3311525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588" indent="-1588" algn="ctr">
              <a:spcBef>
                <a:spcPct val="20000"/>
              </a:spcBef>
              <a:buSzPct val="120000"/>
              <a:buFont typeface="Trebuchet MS" pitchFamily="34" charset="0"/>
              <a:buNone/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5025752" cy="576064"/>
          </a:xfrm>
        </p:spPr>
        <p:txBody>
          <a:bodyPr>
            <a:normAutofit fontScale="90000"/>
          </a:bodyPr>
          <a:lstStyle/>
          <a:p>
            <a:pPr lvl="0"/>
            <a:r>
              <a:rPr lang="de" dirty="0" smtClean="0"/>
              <a:t>PROZESS FORTSETZUNG</a:t>
            </a:r>
            <a:r>
              <a:rPr lang="en-AU" dirty="0" smtClean="0"/>
              <a:t/>
            </a:r>
            <a:br>
              <a:rPr lang="en-AU" dirty="0" smtClean="0"/>
            </a:br>
            <a:endParaRPr lang="en-GB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323528" y="2420888"/>
          <a:ext cx="3240360" cy="267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420888"/>
                        <a:ext cx="3240360" cy="2671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059124" y="300529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" dirty="0" smtClean="0"/>
              <a:t>Schritt 2 – Schrauben Sie den TNTS-Mannlochadapter an, indem Sie alle anderen Schrauben am Mannlochdeckel entfernen. Setzen Sie den Adapter in das Mannloch ein und schrauben Sie ihn mithilfe der nun verfügbaren Schraubenlöcher an.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REINIGUNGSSYSTEM FÜR ROHÖLTANKS DER WELT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12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73" y="450134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052736"/>
            <a:ext cx="4608512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" dirty="0" smtClean="0"/>
              <a:t>PROZESS FORTSETZUNG</a:t>
            </a:r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611560" y="2276872"/>
          <a:ext cx="3231167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76872"/>
                        <a:ext cx="3231167" cy="2664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779912" y="3212976"/>
            <a:ext cx="4839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" dirty="0" smtClean="0"/>
              <a:t>Schritt 3 – 24” Ventil mit dem Flansch verschrauben.</a:t>
            </a:r>
          </a:p>
          <a:p>
            <a:r>
              <a:rPr lang="de" dirty="0" smtClean="0"/>
              <a:t>Verfügbare Schraubenlöcher.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REINIGUNGSSYSTEM FÜR ROHÖLTANKS DER WELT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82" y="470030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5040560" cy="495300"/>
          </a:xfrm>
        </p:spPr>
        <p:txBody>
          <a:bodyPr>
            <a:normAutofit fontScale="90000"/>
          </a:bodyPr>
          <a:lstStyle/>
          <a:p>
            <a:r>
              <a:rPr lang="de" dirty="0" smtClean="0"/>
              <a:t>PROZESS FORTSETZUNG</a:t>
            </a:r>
            <a:endParaRPr lang="en-GB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611560" y="2276873"/>
          <a:ext cx="3672408" cy="3031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76873"/>
                        <a:ext cx="3672408" cy="30311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0" y="2972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" dirty="0" smtClean="0"/>
              <a:t>Schritt 4 – Anbohrgerät montieren</a:t>
            </a:r>
          </a:p>
          <a:p>
            <a:r>
              <a:rPr lang="de" dirty="0" smtClean="0"/>
              <a:t>zum 24-Zoll-Ventil. Stellen Sie zu diesem Zeitpunkt sicher, dass alle Schrauben fest sitzen.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REINIGUNGSSYSTEM FÜR ROHÖLTANKS DER WELT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82" y="433883"/>
            <a:ext cx="1403351" cy="10525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4462140" cy="495300"/>
          </a:xfrm>
        </p:spPr>
        <p:txBody>
          <a:bodyPr>
            <a:normAutofit fontScale="90000"/>
          </a:bodyPr>
          <a:lstStyle/>
          <a:p>
            <a:r>
              <a:rPr lang="de" dirty="0" smtClean="0"/>
              <a:t>PROZESS FORTSETZUNG</a:t>
            </a:r>
            <a:endParaRPr lang="en-GB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899592" y="2636912"/>
          <a:ext cx="3456384" cy="28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7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636912"/>
                        <a:ext cx="3456384" cy="285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0" y="342900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" dirty="0" smtClean="0"/>
              <a:t>Schritt 5 – Öffnen Sie das 24-Zoll-Ventil vollständig und beginnen Sie mit dem Schneidvorgang.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82" y="433883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4390132" cy="495300"/>
          </a:xfrm>
        </p:spPr>
        <p:txBody>
          <a:bodyPr>
            <a:normAutofit fontScale="90000"/>
          </a:bodyPr>
          <a:lstStyle/>
          <a:p>
            <a:r>
              <a:rPr lang="de" dirty="0" smtClean="0"/>
              <a:t>PROZESS FORTSETZUNG</a:t>
            </a:r>
            <a:endParaRPr lang="en-GB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899592" y="2564904"/>
          <a:ext cx="3456384" cy="285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5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564904"/>
                        <a:ext cx="3456384" cy="2851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390256" y="3284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" dirty="0" smtClean="0"/>
              <a:t>Schritt 6 – Ziehen Sie die Gewindeschneidmaschine heraus, sobald der Vorgang abgeschlossen ist. Der Coupon wird mit der Gewindeschneidmaschine entfernt.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16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66" y="455687"/>
            <a:ext cx="1403351" cy="10525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124744"/>
            <a:ext cx="4318124" cy="495300"/>
          </a:xfrm>
        </p:spPr>
        <p:txBody>
          <a:bodyPr>
            <a:normAutofit fontScale="90000"/>
          </a:bodyPr>
          <a:lstStyle/>
          <a:p>
            <a:r>
              <a:rPr lang="de" dirty="0" smtClean="0"/>
              <a:t>PROZESS FORTSETZUNG</a:t>
            </a:r>
            <a:endParaRPr lang="en-GB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899592" y="2636912"/>
          <a:ext cx="3145698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3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636912"/>
                        <a:ext cx="3145698" cy="259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355976" y="30465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" dirty="0" smtClean="0"/>
              <a:t>Schritt 7 – Schließen Sie das 24-Zoll-Ventil und entfernen Sie die Anbohrmaschine. Stellen Sie vor dem Entfernen sicher, dass sich unter der Anbohrmaschine eine Kofferraumwanne oder ein ähnliches Abfallsammelgerät befindet.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17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82" y="391542"/>
            <a:ext cx="1403351" cy="10525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24744"/>
            <a:ext cx="4318124" cy="495300"/>
          </a:xfrm>
        </p:spPr>
        <p:txBody>
          <a:bodyPr>
            <a:normAutofit fontScale="90000"/>
          </a:bodyPr>
          <a:lstStyle/>
          <a:p>
            <a:r>
              <a:rPr lang="de" dirty="0" smtClean="0"/>
              <a:t>PROZESS FORTSETZUNG</a:t>
            </a:r>
            <a:endParaRPr lang="en-GB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611560" y="2348880"/>
          <a:ext cx="3746836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9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48880"/>
                        <a:ext cx="3746836" cy="3096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716016" y="2708920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" dirty="0" smtClean="0"/>
              <a:t>Schritt 8 – Der Tank Sweep ist jetzt mit dem geschlossenen 24-Zoll-Ventil verbunden.</a:t>
            </a:r>
          </a:p>
          <a:p>
            <a:r>
              <a:rPr lang="de" dirty="0" smtClean="0"/>
              <a:t>Stellen Sie sicher, dass Tanksweep stabil steht und alle 4 Beine vollständig gestützt sind. Das Gewicht der Einheit darf nicht am Mannloch hängen.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18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3709"/>
            <a:ext cx="1403351" cy="10525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96752"/>
            <a:ext cx="4390132" cy="495300"/>
          </a:xfrm>
        </p:spPr>
        <p:txBody>
          <a:bodyPr>
            <a:normAutofit fontScale="90000"/>
          </a:bodyPr>
          <a:lstStyle/>
          <a:p>
            <a:r>
              <a:rPr lang="de" dirty="0" smtClean="0"/>
              <a:t>PROZESS FORTSETZUNG</a:t>
            </a:r>
            <a:endParaRPr lang="en-GB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611560" y="2420888"/>
          <a:ext cx="3528392" cy="2912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420888"/>
                        <a:ext cx="3528392" cy="2912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355976" y="2636912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" dirty="0" smtClean="0"/>
              <a:t>Schritt 9 – Das Ventil wird geöffnet und der Tanksweep wird mithilfe der mitgelieferten Handpumpe hydraulisch in den Tank eingeführt. Hydraulikschläuche abtrennen und Kappe abnehmen. Nicht zusammenfügen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82" y="418604"/>
            <a:ext cx="1403351" cy="10525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" sz="2400" smtClean="0"/>
              <a:t>TRADITIONELLE METHODEN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311400"/>
            <a:ext cx="2228850" cy="17145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Unsicher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Ineffizient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Teuer</a:t>
            </a:r>
          </a:p>
          <a:p>
            <a:pPr marL="0" indent="0" eaLnBrk="1" hangingPunct="1">
              <a:buFont typeface="Wingdings" pitchFamily="2" charset="2"/>
              <a:buChar char="Ø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7172" name="Picture 4" descr="Man coming out of the tank res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1824" y="518243"/>
            <a:ext cx="4038600" cy="2988563"/>
          </a:xfr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73050" y="3695700"/>
            <a:ext cx="455295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SzPct val="120000"/>
              <a:buFont typeface="Trebuchet MS" pitchFamily="34" charset="0"/>
              <a:buNone/>
            </a:pPr>
            <a:r>
              <a:rPr lang="de" sz="1600" dirty="0"/>
              <a:t>In der Vergangenheit trugen Reinigungskräfte Atemschutz</a:t>
            </a:r>
          </a:p>
          <a:p>
            <a:pPr marL="533400" indent="-533400">
              <a:spcBef>
                <a:spcPct val="20000"/>
              </a:spcBef>
              <a:buSzPct val="120000"/>
              <a:buFont typeface="Trebuchet MS" pitchFamily="34" charset="0"/>
              <a:buNone/>
            </a:pPr>
            <a:r>
              <a:rPr lang="de" sz="1600" dirty="0"/>
              <a:t>Ausrüstung und Schutzkleidung mussten</a:t>
            </a:r>
          </a:p>
          <a:p>
            <a:pPr marL="533400" indent="-533400">
              <a:spcBef>
                <a:spcPct val="20000"/>
              </a:spcBef>
              <a:buSzPct val="120000"/>
              <a:buFont typeface="Trebuchet MS" pitchFamily="34" charset="0"/>
              <a:buNone/>
            </a:pPr>
            <a:r>
              <a:rPr lang="de" sz="1600" dirty="0"/>
              <a:t>des Tanks, um Verunreinigungen und Rückstände vom Tankboden und den Innenwänden zu entfernen.</a:t>
            </a:r>
          </a:p>
          <a:p>
            <a:pPr marL="533400" indent="-533400">
              <a:spcBef>
                <a:spcPct val="20000"/>
              </a:spcBef>
              <a:buSzPct val="120000"/>
              <a:buFont typeface="Trebuchet MS" pitchFamily="34" charset="0"/>
              <a:buNone/>
            </a:pP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" y="5589240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4318124" cy="495300"/>
          </a:xfrm>
        </p:spPr>
        <p:txBody>
          <a:bodyPr>
            <a:normAutofit fontScale="90000"/>
          </a:bodyPr>
          <a:lstStyle/>
          <a:p>
            <a:r>
              <a:rPr lang="de" dirty="0" smtClean="0"/>
              <a:t>PROZESS FORTSETZUNG</a:t>
            </a:r>
            <a:endParaRPr lang="en-GB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827584" y="2492895"/>
          <a:ext cx="3456384" cy="2854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7" r:id="rId4" imgW="11534775" imgH="9525000" progId="">
                  <p:embed/>
                </p:oleObj>
              </mc:Choice>
              <mc:Fallback>
                <p:oleObj r:id="rId4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92895"/>
                        <a:ext cx="3456384" cy="2854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499992" y="2852936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" dirty="0" smtClean="0"/>
              <a:t>Schritt 10 – Die Pumpe wird gestartet und der Tanksweep-Vorgang beginnt. Passen Sie den Winkel des Tank Sweeps entsprechend Ihrem vorher festgelegten Reinigungsplan an.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20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77" y="373955"/>
            <a:ext cx="1403351" cy="105251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006" y="260648"/>
            <a:ext cx="2949972" cy="495300"/>
          </a:xfrm>
        </p:spPr>
        <p:txBody>
          <a:bodyPr/>
          <a:lstStyle/>
          <a:p>
            <a:pPr eaLnBrk="1" hangingPunct="1"/>
            <a:r>
              <a:rPr lang="de" sz="2400" dirty="0" smtClean="0"/>
              <a:t>Spezifikationen</a:t>
            </a:r>
            <a:endParaRPr lang="en-A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7559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dirty="0" smtClean="0"/>
              <a:t>PUMPE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66766" y="1824359"/>
            <a:ext cx="3816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" dirty="0" smtClean="0"/>
              <a:t>800 </a:t>
            </a:r>
            <a:r>
              <a:rPr lang="de" dirty="0" err="1" smtClean="0"/>
              <a:t>PS </a:t>
            </a:r>
            <a:r>
              <a:rPr lang="de" dirty="0" smtClean="0"/>
              <a:t>starke, dieselbetriebene Kreiselpumpe mit einer Förderleistung von 1200 m3/h bei 12 bar</a:t>
            </a:r>
          </a:p>
          <a:p>
            <a:pPr>
              <a:buFont typeface="Wingdings" pitchFamily="2" charset="2"/>
              <a:buChar char="Ø"/>
            </a:pPr>
            <a:r>
              <a:rPr lang="de" dirty="0" err="1" smtClean="0"/>
              <a:t>Chalwyn</a:t>
            </a:r>
            <a:r>
              <a:rPr lang="de" dirty="0" smtClean="0"/>
              <a:t> </a:t>
            </a:r>
            <a:r>
              <a:rPr lang="de" dirty="0" err="1" smtClean="0"/>
              <a:t>Überdrehzahlsicherung</a:t>
            </a:r>
            <a:r>
              <a:rPr lang="de" dirty="0" smtClean="0"/>
              <a:t>​</a:t>
            </a:r>
          </a:p>
          <a:p>
            <a:pPr>
              <a:buFont typeface="Wingdings" pitchFamily="2" charset="2"/>
              <a:buChar char="Ø"/>
            </a:pPr>
            <a:r>
              <a:rPr lang="de" dirty="0" smtClean="0"/>
              <a:t>Gaserkennung</a:t>
            </a:r>
          </a:p>
          <a:p>
            <a:pPr>
              <a:buFont typeface="Wingdings" pitchFamily="2" charset="2"/>
              <a:buChar char="Ø"/>
            </a:pPr>
            <a:r>
              <a:rPr lang="de" dirty="0" smtClean="0"/>
              <a:t>Funkenfänger</a:t>
            </a:r>
          </a:p>
          <a:p>
            <a:pPr>
              <a:buFont typeface="Wingdings" pitchFamily="2" charset="2"/>
              <a:buChar char="Ø"/>
            </a:pPr>
            <a:r>
              <a:rPr lang="de" dirty="0" smtClean="0"/>
              <a:t>Verbesserte Sicherheit Gaserkennung mit automatischer Abschaltung</a:t>
            </a:r>
          </a:p>
          <a:p>
            <a:pPr>
              <a:buFont typeface="Wingdings" pitchFamily="2" charset="2"/>
              <a:buChar char="Ø"/>
            </a:pPr>
            <a:r>
              <a:rPr lang="de" dirty="0" smtClean="0"/>
              <a:t>Einzelner Hebepunkt und Gabeltaschen</a:t>
            </a:r>
          </a:p>
          <a:p>
            <a:pPr>
              <a:buFont typeface="Wingdings" pitchFamily="2" charset="2"/>
              <a:buChar char="Ø"/>
            </a:pPr>
            <a:r>
              <a:rPr lang="de" dirty="0" smtClean="0"/>
              <a:t>16 </a:t>
            </a:r>
            <a:r>
              <a:rPr lang="de" dirty="0"/>
              <a:t>x 12 Zoll API 304 </a:t>
            </a:r>
            <a:r>
              <a:rPr lang="de" dirty="0" smtClean="0"/>
              <a:t>Edelstahlpumpe</a:t>
            </a:r>
          </a:p>
          <a:p>
            <a:r>
              <a:rPr lang="de" dirty="0" smtClean="0"/>
              <a:t>1200 m3/h </a:t>
            </a:r>
            <a:r>
              <a:rPr lang="de" dirty="0"/>
              <a:t>(5283 USGM) bei 12 bar (174 psi)</a:t>
            </a: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21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5280"/>
            <a:ext cx="3600400" cy="2700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0" y="3852684"/>
            <a:ext cx="3649588" cy="23195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82" y="237640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1196752"/>
            <a:ext cx="2949972" cy="495300"/>
          </a:xfrm>
        </p:spPr>
        <p:txBody>
          <a:bodyPr/>
          <a:lstStyle/>
          <a:p>
            <a:pPr eaLnBrk="1" hangingPunct="1"/>
            <a:r>
              <a:rPr lang="de" sz="2400" dirty="0" smtClean="0"/>
              <a:t>Spezifikationen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060848"/>
            <a:ext cx="8124825" cy="3783013"/>
          </a:xfrm>
        </p:spPr>
        <p:txBody>
          <a:bodyPr/>
          <a:lstStyle/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" sz="1800" b="1" dirty="0" smtClean="0">
                <a:solidFill>
                  <a:schemeClr val="tx1"/>
                </a:solidFill>
              </a:rPr>
              <a:t>Alle Geräte werden gemäß den aktuellen ATEX-Vorschriften hergestellt</a:t>
            </a:r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" sz="1800" b="1" dirty="0" smtClean="0">
                <a:solidFill>
                  <a:schemeClr val="tx1"/>
                </a:solidFill>
              </a:rPr>
              <a:t>Filter und Tankreiniger werden vor dem endgültigen Bau hydrostatisch getestet</a:t>
            </a:r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" sz="1800" b="1" dirty="0" smtClean="0">
                <a:solidFill>
                  <a:schemeClr val="tx1"/>
                </a:solidFill>
              </a:rPr>
              <a:t>Alle Produktschläuche werden speziell für Zuverlässigkeit und Sicherheit hergestellt</a:t>
            </a:r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" sz="1800" b="1" dirty="0" smtClean="0">
                <a:solidFill>
                  <a:schemeClr val="tx1"/>
                </a:solidFill>
              </a:rPr>
              <a:t>Alle Hydraulikschläuche entsprechen der R2AT-Spezifikation</a:t>
            </a:r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" sz="1800" b="1" dirty="0" smtClean="0">
                <a:solidFill>
                  <a:schemeClr val="tx1"/>
                </a:solidFill>
              </a:rPr>
              <a:t>Alle gelieferten Ventile für den Produktweg bestehen aus Stahlguss.</a:t>
            </a:r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1800" dirty="0" smtClean="0"/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1800" dirty="0" smtClean="0"/>
          </a:p>
        </p:txBody>
      </p:sp>
      <p:pic>
        <p:nvPicPr>
          <p:cNvPr id="15364" name="Picture 4" descr="Copy of DSC01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836710"/>
            <a:ext cx="3168352" cy="173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26" y="297681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8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96752"/>
            <a:ext cx="3382020" cy="495300"/>
          </a:xfrm>
        </p:spPr>
        <p:txBody>
          <a:bodyPr/>
          <a:lstStyle/>
          <a:p>
            <a:pPr eaLnBrk="1" hangingPunct="1"/>
            <a:r>
              <a:rPr lang="de" sz="2400" dirty="0" smtClean="0"/>
              <a:t>WÄRMEBILD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05000" y="2825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" name="Picture 5" descr="thermal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92896"/>
            <a:ext cx="3212711" cy="2409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2420888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dirty="0" smtClean="0"/>
              <a:t>Es wird empfohlen, für den gesamten Tanksweep-Prozess eine hochwertige Wärmebildkamera zu verwenden.</a:t>
            </a:r>
          </a:p>
          <a:p>
            <a:r>
              <a:rPr lang="de" dirty="0" smtClean="0"/>
              <a:t>Mithilfe der Wärmebildkamera kann der Bediener den aktuellen Zustand des Produkts im Tank jederzeit klar erkennen.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23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50" y="409417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70632"/>
            <a:ext cx="2373908" cy="495300"/>
          </a:xfrm>
        </p:spPr>
        <p:txBody>
          <a:bodyPr/>
          <a:lstStyle/>
          <a:p>
            <a:pPr eaLnBrk="1" hangingPunct="1"/>
            <a:r>
              <a:rPr lang="de" sz="2400" dirty="0" smtClean="0"/>
              <a:t>ABSCHLUSS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3994" y="565932"/>
            <a:ext cx="8229600" cy="34131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de" b="1" dirty="0" smtClean="0">
                <a:solidFill>
                  <a:schemeClr val="tx1"/>
                </a:solidFill>
              </a:rPr>
              <a:t>Zuverlässigkeit</a:t>
            </a:r>
          </a:p>
          <a:p>
            <a:pPr>
              <a:buFont typeface="Wingdings" pitchFamily="2" charset="2"/>
              <a:buChar char="Ø"/>
            </a:pPr>
            <a:r>
              <a:rPr lang="de" b="1" dirty="0" smtClean="0">
                <a:solidFill>
                  <a:schemeClr val="tx1"/>
                </a:solidFill>
              </a:rPr>
              <a:t>Kosteneffizient</a:t>
            </a:r>
          </a:p>
          <a:p>
            <a:pPr>
              <a:buFont typeface="Wingdings" pitchFamily="2" charset="2"/>
              <a:buChar char="Ø"/>
            </a:pPr>
            <a:r>
              <a:rPr lang="de" b="1" dirty="0" smtClean="0">
                <a:solidFill>
                  <a:schemeClr val="tx1"/>
                </a:solidFill>
              </a:rPr>
              <a:t>Bewährte Technologie</a:t>
            </a:r>
          </a:p>
          <a:p>
            <a:pPr>
              <a:buFont typeface="Wingdings" pitchFamily="2" charset="2"/>
              <a:buChar char="Ø"/>
            </a:pPr>
            <a:r>
              <a:rPr lang="de" b="1" dirty="0" smtClean="0">
                <a:solidFill>
                  <a:schemeClr val="tx1"/>
                </a:solidFill>
              </a:rPr>
              <a:t>Unbefugter Zugang – Sicherheit</a:t>
            </a:r>
          </a:p>
          <a:p>
            <a:pPr>
              <a:buFont typeface="Wingdings" pitchFamily="2" charset="2"/>
              <a:buChar char="Ø"/>
            </a:pPr>
            <a:r>
              <a:rPr lang="de" b="1" dirty="0" smtClean="0">
                <a:solidFill>
                  <a:schemeClr val="tx1"/>
                </a:solidFill>
              </a:rPr>
              <a:t>Keine Stickstoffkosten</a:t>
            </a:r>
          </a:p>
          <a:p>
            <a:pPr>
              <a:buFont typeface="Wingdings" pitchFamily="2" charset="2"/>
              <a:buChar char="Ø"/>
            </a:pPr>
            <a:r>
              <a:rPr lang="de" b="1" dirty="0" smtClean="0">
                <a:solidFill>
                  <a:schemeClr val="tx1"/>
                </a:solidFill>
              </a:rPr>
              <a:t>Richtdüsen für den Einsatz dort, wo sie benötigt werden</a:t>
            </a:r>
          </a:p>
          <a:p>
            <a:pPr>
              <a:buFont typeface="Wingdings" pitchFamily="2" charset="2"/>
              <a:buChar char="Ø"/>
            </a:pPr>
            <a:r>
              <a:rPr lang="de" b="1" dirty="0" smtClean="0">
                <a:solidFill>
                  <a:schemeClr val="tx1"/>
                </a:solidFill>
              </a:rPr>
              <a:t>Entworfen und gebaut vom </a:t>
            </a:r>
            <a:r>
              <a:rPr lang="de" b="1" dirty="0" smtClean="0"/>
              <a:t>ursprünglichen Tanksweep-Erfinder</a:t>
            </a:r>
            <a:endParaRPr lang="en-GB" b="1" dirty="0" smtClean="0">
              <a:solidFill>
                <a:schemeClr val="tx1"/>
              </a:solidFill>
            </a:endParaRPr>
          </a:p>
          <a:p>
            <a:r>
              <a:rPr lang="de" b="1" dirty="0" smtClean="0">
                <a:solidFill>
                  <a:schemeClr val="tx1"/>
                </a:solidFill>
              </a:rPr>
              <a:t>Der weltweite Marktführer für Tankreinigungsgeräte TNTS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24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03994" y="4169863"/>
            <a:ext cx="7752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" dirty="0" smtClean="0"/>
              <a:t>KEINE FEHLSCHLÄGE MEHR BEI DER TANKREINIGUNG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" dirty="0" smtClean="0"/>
              <a:t>REINIGEN SIE TANK JEDER GRÖSSE MIT JEDEM SCHLAMMSTAND, AUCH VOLLER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" dirty="0" smtClean="0"/>
              <a:t>TANKS WERDEN IN TAGEN GEREINIGT, NICHT IN WOCHEN ODER MONATEN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" dirty="0" smtClean="0"/>
              <a:t>VERWENDEN SIE UNSER ST150 ÖLRÜCKGEWINNUNGSSYSTEM mit TANKSWEEPS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00" y="315028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384912" y="4488914"/>
            <a:ext cx="6108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" sz="1600" b="1" dirty="0">
                <a:solidFill>
                  <a:schemeClr val="bg1"/>
                </a:solidFill>
                <a:hlinkClick r:id="rId2"/>
              </a:rPr>
              <a:t>Andere </a:t>
            </a:r>
            <a:r>
              <a:rPr lang="de" sz="1600" b="1" dirty="0" smtClean="0">
                <a:solidFill>
                  <a:schemeClr val="bg1"/>
                </a:solidFill>
                <a:hlinkClick r:id="rId2"/>
              </a:rPr>
              <a:t>TNTS </a:t>
            </a:r>
            <a:r>
              <a:rPr lang="de" sz="1600" b="1" dirty="0">
                <a:solidFill>
                  <a:schemeClr val="bg1"/>
                </a:solidFill>
                <a:hlinkClick r:id="rId2"/>
              </a:rPr>
              <a:t>-Websites und -Geräte</a:t>
            </a:r>
          </a:p>
          <a:p>
            <a:r>
              <a:rPr lang="de" sz="1600" dirty="0" smtClean="0">
                <a:solidFill>
                  <a:schemeClr val="bg1"/>
                </a:solidFill>
              </a:rPr>
              <a:t>https://tanksweep.com.gi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de" sz="1600" dirty="0" smtClean="0">
                <a:solidFill>
                  <a:schemeClr val="bg1"/>
                </a:solidFill>
              </a:rPr>
              <a:t>https://tanksweep.com</a:t>
            </a:r>
            <a:r>
              <a:rPr lang="de" sz="1600" dirty="0">
                <a:solidFill>
                  <a:schemeClr val="bg1"/>
                </a:solidFill>
              </a:rPr>
              <a:t>             </a:t>
            </a:r>
          </a:p>
          <a:p>
            <a:r>
              <a:rPr lang="de" sz="1600" b="1" dirty="0">
                <a:solidFill>
                  <a:schemeClr val="bg1"/>
                </a:solidFill>
                <a:hlinkClick r:id="rId3"/>
              </a:rPr>
              <a:t>https://limpezadetanques.com/</a:t>
            </a:r>
            <a:r>
              <a:rPr lang="de" sz="1600" b="1" dirty="0" smtClean="0">
                <a:solidFill>
                  <a:schemeClr val="bg1"/>
                </a:solidFill>
                <a:hlinkClick r:id="rId3"/>
              </a:rPr>
              <a:t>​</a:t>
            </a:r>
            <a:endParaRPr lang="en-GB" sz="1600" b="1" dirty="0" smtClean="0">
              <a:solidFill>
                <a:schemeClr val="bg1"/>
              </a:solidFill>
            </a:endParaRPr>
          </a:p>
          <a:p>
            <a:r>
              <a:rPr lang="de" sz="1600" b="1" dirty="0" smtClean="0">
                <a:solidFill>
                  <a:schemeClr val="bg1"/>
                </a:solidFill>
                <a:hlinkClick r:id="rId4"/>
              </a:rPr>
              <a:t>https://nonentrytankscleaning.com</a:t>
            </a:r>
            <a:endParaRPr lang="en-GB" sz="1600" b="1" dirty="0" smtClean="0">
              <a:solidFill>
                <a:schemeClr val="bg1"/>
              </a:solidFill>
            </a:endParaRPr>
          </a:p>
          <a:p>
            <a:r>
              <a:rPr lang="de" sz="1600" dirty="0" smtClean="0">
                <a:solidFill>
                  <a:schemeClr val="bg1"/>
                </a:solidFill>
              </a:rPr>
              <a:t>https://manwaycannon.com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8" y="1196752"/>
            <a:ext cx="3024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" sz="1400" b="1" smtClean="0">
                <a:solidFill>
                  <a:schemeClr val="bg1"/>
                </a:solidFill>
              </a:rPr>
              <a:t>VERKAUF/BERATUNG/HILFE Kontakt TONY</a:t>
            </a:r>
            <a:endParaRPr lang="en-GB" sz="1400" b="1" dirty="0" smtClean="0">
              <a:solidFill>
                <a:schemeClr val="bg1"/>
              </a:solidFill>
            </a:endParaRPr>
          </a:p>
          <a:p>
            <a:r>
              <a:rPr lang="de" sz="1400" b="1" dirty="0" smtClean="0">
                <a:solidFill>
                  <a:schemeClr val="bg1"/>
                </a:solidFill>
              </a:rPr>
              <a:t>Telefon:</a:t>
            </a:r>
          </a:p>
          <a:p>
            <a:r>
              <a:rPr lang="de" sz="1400" b="1" dirty="0" smtClean="0">
                <a:solidFill>
                  <a:schemeClr val="bg1"/>
                </a:solidFill>
              </a:rPr>
              <a:t>+447966152187</a:t>
            </a:r>
          </a:p>
          <a:p>
            <a:r>
              <a:rPr lang="de" sz="1400" b="1" dirty="0" smtClean="0">
                <a:solidFill>
                  <a:schemeClr val="bg1"/>
                </a:solidFill>
              </a:rPr>
              <a:t>+1 832-416-1313</a:t>
            </a:r>
          </a:p>
          <a:p>
            <a:r>
              <a:rPr lang="de" sz="1400" b="1" dirty="0" smtClean="0">
                <a:solidFill>
                  <a:schemeClr val="bg1"/>
                </a:solidFill>
              </a:rPr>
              <a:t>+55 2140421276</a:t>
            </a:r>
          </a:p>
          <a:p>
            <a:r>
              <a:rPr lang="de" sz="1400" b="1" dirty="0" smtClean="0">
                <a:solidFill>
                  <a:schemeClr val="bg1"/>
                </a:solidFill>
              </a:rPr>
              <a:t>+33975170127</a:t>
            </a:r>
          </a:p>
          <a:p>
            <a:r>
              <a:rPr lang="de" sz="1400" b="1" dirty="0" err="1" smtClean="0">
                <a:solidFill>
                  <a:schemeClr val="bg1"/>
                </a:solidFill>
              </a:rPr>
              <a:t>Whatsap</a:t>
            </a:r>
            <a:r>
              <a:rPr lang="de" sz="1400" b="1" dirty="0" smtClean="0">
                <a:solidFill>
                  <a:schemeClr val="bg1"/>
                </a:solidFill>
              </a:rPr>
              <a:t> </a:t>
            </a:r>
            <a:r>
              <a:rPr lang="de" sz="1400" b="1" dirty="0">
                <a:solidFill>
                  <a:schemeClr val="bg1"/>
                </a:solidFill>
              </a:rPr>
              <a:t>+44(0)7966152187</a:t>
            </a:r>
            <a:r>
              <a:rPr lang="en-GB" sz="1400" b="1" dirty="0" smtClean="0">
                <a:solidFill>
                  <a:srgbClr val="FF0000"/>
                </a:solidFill>
              </a:rPr>
              <a:t/>
            </a:r>
            <a:br>
              <a:rPr lang="en-GB" sz="1400" b="1" dirty="0" smtClean="0">
                <a:solidFill>
                  <a:srgbClr val="FF0000"/>
                </a:solidFill>
              </a:rPr>
            </a:br>
            <a:endParaRPr lang="en-GB" sz="1400" b="1" dirty="0" smtClean="0">
              <a:solidFill>
                <a:srgbClr val="FF0000"/>
              </a:solidFill>
            </a:endParaRPr>
          </a:p>
          <a:p>
            <a:r>
              <a:rPr lang="de" sz="1400" b="1" dirty="0" smtClean="0">
                <a:solidFill>
                  <a:srgbClr val="FF0000"/>
                </a:solidFill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/>
            </a:r>
            <a:br>
              <a:rPr lang="en-GB" sz="1400" b="1" dirty="0" smtClean="0">
                <a:solidFill>
                  <a:srgbClr val="FF0000"/>
                </a:solidFill>
              </a:rPr>
            </a:br>
            <a:r>
              <a:rPr lang="de" sz="1400" b="1" dirty="0" smtClean="0">
                <a:solidFill>
                  <a:schemeClr val="bg1"/>
                </a:solidFill>
              </a:rPr>
              <a:t>E-Mail: tb@tanksweep.com.gi</a:t>
            </a:r>
            <a:r>
              <a:rPr lang="en-GB" sz="1400" b="1" dirty="0" smtClean="0">
                <a:solidFill>
                  <a:srgbClr val="FF0000"/>
                </a:solidFill>
                <a:hlinkClick r:id="rId5"/>
              </a:rPr>
              <a:t/>
            </a:r>
            <a:br>
              <a:rPr lang="en-GB" sz="1400" b="1" dirty="0" smtClean="0">
                <a:solidFill>
                  <a:srgbClr val="FF0000"/>
                </a:solidFill>
                <a:hlinkClick r:id="rId5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008" y="19168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dirty="0" smtClean="0"/>
              <a:t>Das leistungsstärkste Rohöltank-Reinigungssystem der Welt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" sz="2400" smtClean="0"/>
              <a:t>TRADITIONELLE METHODEN (FORTSETZUNG)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de" sz="2000" b="1" dirty="0" smtClean="0">
                <a:solidFill>
                  <a:schemeClr val="tx1"/>
                </a:solidFill>
              </a:rPr>
              <a:t>Längerer Kontakt mit -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Enge Räume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Quecksilber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Tetraethyl</a:t>
            </a:r>
            <a:r>
              <a:rPr lang="de" sz="2000" dirty="0" smtClean="0"/>
              <a:t> </a:t>
            </a:r>
            <a:r>
              <a:rPr lang="de" sz="2000" b="1" dirty="0" smtClean="0">
                <a:solidFill>
                  <a:schemeClr val="tx1"/>
                </a:solidFill>
              </a:rPr>
              <a:t>Leitung (TEL)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Benzol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" sz="2000" b="1" dirty="0" err="1" smtClean="0">
                <a:solidFill>
                  <a:schemeClr val="tx1"/>
                </a:solidFill>
              </a:rPr>
              <a:t>Polyaromatische </a:t>
            </a:r>
            <a:r>
              <a:rPr lang="de" sz="2000" b="1" dirty="0" smtClean="0">
                <a:solidFill>
                  <a:schemeClr val="tx1"/>
                </a:solidFill>
              </a:rPr>
              <a:t>Kohlenwasserstoffe (PAK)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Ausrutschen, Stolpern und Stürze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Hitzestress</a:t>
            </a:r>
            <a:r>
              <a:rPr lang="de" sz="2000" dirty="0" smtClean="0"/>
              <a:t> </a:t>
            </a:r>
          </a:p>
        </p:txBody>
      </p:sp>
      <p:pic>
        <p:nvPicPr>
          <p:cNvPr id="8196" name="Picture 4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1000"/>
            <a:ext cx="31242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02344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 smtClean="0"/>
              <a:t>JEDER FÜLLSTAND, AUCH VOLLE TANKS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Der Mannlochdeckel lässt sich nicht öffnen</a:t>
            </a:r>
          </a:p>
          <a:p>
            <a:pPr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Der Abfall hat eine feste Form angenommen</a:t>
            </a:r>
          </a:p>
          <a:p>
            <a:pPr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Keine Flüssigkeitsreste im Tank</a:t>
            </a:r>
          </a:p>
          <a:p>
            <a:pPr>
              <a:buFont typeface="Wingdings" pitchFamily="2" charset="2"/>
              <a:buChar char="Ø"/>
            </a:pPr>
            <a:endParaRPr lang="en-GB" sz="2000" b="1" dirty="0" smtClean="0">
              <a:solidFill>
                <a:schemeClr val="tx1"/>
              </a:solidFill>
            </a:endParaRPr>
          </a:p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488" y="2803773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sz="1600" dirty="0" smtClean="0"/>
              <a:t>Tanksweep wird mit einem 24-Zoll-Ventil an einem vorhandenen Mannloch angebracht, das mit einer Heiß- oder Kaltgewindeschneidmaschine am Mannloch installiert wird.</a:t>
            </a:r>
          </a:p>
          <a:p>
            <a:endParaRPr lang="en-GB" sz="1600" dirty="0"/>
          </a:p>
          <a:p>
            <a:r>
              <a:rPr lang="de" sz="1600" dirty="0" smtClean="0"/>
              <a:t>Sobald das Ventil an seinem Platz ist, wird der Tank Sweep am Ventil angebracht.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16" y="332656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" dirty="0" smtClean="0"/>
              <a:t>TANKSWEEP-VORTEILE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86139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" sz="1800" b="1" dirty="0" smtClean="0">
                <a:solidFill>
                  <a:schemeClr val="tx1"/>
                </a:solidFill>
              </a:rPr>
              <a:t>Nutzung vorhandener Tankeinstiege</a:t>
            </a:r>
          </a:p>
          <a:p>
            <a:pPr>
              <a:buFont typeface="Wingdings" pitchFamily="2" charset="2"/>
              <a:buChar char="Ø"/>
            </a:pPr>
            <a:r>
              <a:rPr lang="de" sz="1800" b="1" dirty="0" smtClean="0">
                <a:solidFill>
                  <a:schemeClr val="tx1"/>
                </a:solidFill>
              </a:rPr>
              <a:t>Rückgewinnung erheblicher Ölmengen, die sonst verschwendet würden</a:t>
            </a:r>
          </a:p>
          <a:p>
            <a:pPr>
              <a:buFont typeface="Wingdings" pitchFamily="2" charset="2"/>
              <a:buChar char="Ø"/>
            </a:pPr>
            <a:r>
              <a:rPr lang="de" sz="1800" b="1" dirty="0" smtClean="0">
                <a:solidFill>
                  <a:schemeClr val="tx1"/>
                </a:solidFill>
              </a:rPr>
              <a:t>Einfach zu installieren und zu bedienen</a:t>
            </a:r>
          </a:p>
          <a:p>
            <a:pPr>
              <a:buFont typeface="Wingdings" pitchFamily="2" charset="2"/>
              <a:buChar char="Ø"/>
            </a:pPr>
            <a:r>
              <a:rPr lang="de" sz="1800" b="1" dirty="0" smtClean="0">
                <a:solidFill>
                  <a:schemeClr val="tx1"/>
                </a:solidFill>
              </a:rPr>
              <a:t>Betriebsgeschwindigkeit; Reduzierung der Ausfallzeit des Tanks.</a:t>
            </a:r>
          </a:p>
          <a:p>
            <a:pPr>
              <a:buFont typeface="Wingdings" pitchFamily="2" charset="2"/>
              <a:buChar char="Ø"/>
            </a:pPr>
            <a:r>
              <a:rPr lang="de" sz="1800" b="1" dirty="0" smtClean="0">
                <a:solidFill>
                  <a:schemeClr val="tx1"/>
                </a:solidFill>
              </a:rPr>
              <a:t>Sicherheit: Kein menschlicher Zugang</a:t>
            </a:r>
          </a:p>
          <a:p>
            <a:pPr>
              <a:buFont typeface="Wingdings" pitchFamily="2" charset="2"/>
              <a:buChar char="Ø"/>
            </a:pPr>
            <a:r>
              <a:rPr lang="de" sz="1800" b="1" dirty="0" smtClean="0">
                <a:solidFill>
                  <a:schemeClr val="tx1"/>
                </a:solidFill>
              </a:rPr>
              <a:t>Belüftung und Stickstoff sind für den Sweep-Prozess nicht erforderlich</a:t>
            </a:r>
          </a:p>
          <a:p>
            <a:pPr>
              <a:buFont typeface="Wingdings" pitchFamily="2" charset="2"/>
              <a:buChar char="Ø"/>
            </a:pPr>
            <a:r>
              <a:rPr lang="de" sz="1800" b="1" dirty="0" smtClean="0"/>
              <a:t>Keine Arbeiten auf dem Tankdach oder das Schneiden von Löchern in das Dach</a:t>
            </a:r>
          </a:p>
          <a:p>
            <a:pPr>
              <a:buFont typeface="Wingdings" pitchFamily="2" charset="2"/>
              <a:buChar char="Ø"/>
            </a:pPr>
            <a:r>
              <a:rPr lang="de" sz="1800" b="1" dirty="0" smtClean="0">
                <a:solidFill>
                  <a:schemeClr val="tx1"/>
                </a:solidFill>
              </a:rPr>
              <a:t>Keine toten Bereiche, in die die Düsen nicht gelangen</a:t>
            </a:r>
            <a:endParaRPr lang="en-GB" sz="1800" b="1" dirty="0" smtClean="0">
              <a:solidFill>
                <a:schemeClr val="tx1"/>
              </a:solidFill>
            </a:endParaRPr>
          </a:p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REINIGUNGSSYSTEM FÜR ROHÖLTANKS DER WELT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94" y="260648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772816"/>
            <a:ext cx="82296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" dirty="0" smtClean="0"/>
              <a:t>TNTS-PANZERRASTER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Sicher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Effizient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Einfache Bedienung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Kosteneffizient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Bewährte Technologie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Kein Stickstoff erforderlich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Keine Belüftung erforderlich</a:t>
            </a:r>
          </a:p>
          <a:p>
            <a:pPr marL="0" indent="0" eaLnBrk="1" hangingPunct="1"/>
            <a:endParaRPr lang="en-US" sz="1800" dirty="0" smtClean="0"/>
          </a:p>
        </p:txBody>
      </p:sp>
      <p:pic>
        <p:nvPicPr>
          <p:cNvPr id="3" name="Online Image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2671500"/>
            <a:ext cx="4038600" cy="26929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3708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907704" y="59411"/>
            <a:ext cx="5184576" cy="495300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de" dirty="0" err="1" smtClean="0"/>
              <a:t>Tankreiniger </a:t>
            </a:r>
            <a:r>
              <a:rPr lang="de" dirty="0" smtClean="0"/>
              <a:t>vor Ort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990533"/>
            <a:ext cx="6554867" cy="376767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de" sz="2000" b="1" dirty="0" smtClean="0">
                <a:solidFill>
                  <a:schemeClr val="tx1"/>
                </a:solidFill>
              </a:rPr>
              <a:t>Keine Exposition gegenüber 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Quecksilber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Tetraethyl</a:t>
            </a:r>
            <a:r>
              <a:rPr lang="de" sz="2000" dirty="0" smtClean="0"/>
              <a:t> </a:t>
            </a:r>
            <a:r>
              <a:rPr lang="de" sz="2000" b="1" dirty="0" smtClean="0">
                <a:solidFill>
                  <a:schemeClr val="tx1"/>
                </a:solidFill>
              </a:rPr>
              <a:t>Leitung (TEL)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Benzol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de" sz="2000" b="1" dirty="0" err="1" smtClean="0">
                <a:solidFill>
                  <a:schemeClr val="tx1"/>
                </a:solidFill>
              </a:rPr>
              <a:t>Polyaromatische </a:t>
            </a:r>
            <a:r>
              <a:rPr lang="de" sz="2000" b="1" dirty="0" smtClean="0">
                <a:solidFill>
                  <a:schemeClr val="tx1"/>
                </a:solidFill>
              </a:rPr>
              <a:t>Kohlenwasserstoffe (PAK)</a:t>
            </a:r>
            <a:r>
              <a:rPr lang="de" sz="2000" dirty="0" smtClean="0"/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" sz="2000" b="1" dirty="0" smtClean="0">
                <a:solidFill>
                  <a:schemeClr val="tx1"/>
                </a:solidFill>
              </a:rPr>
              <a:t>Deutlich reduzierte Belastung durch 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Enge Räume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Ausrutschen, Stolpern und Stürze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de" sz="2000" b="1" dirty="0" smtClean="0">
                <a:solidFill>
                  <a:schemeClr val="tx1"/>
                </a:solidFill>
              </a:rPr>
              <a:t>Hitzestress</a:t>
            </a:r>
          </a:p>
        </p:txBody>
      </p:sp>
      <p:pic>
        <p:nvPicPr>
          <p:cNvPr id="9" name="Picture 8" descr="IMG_3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759" y="131615"/>
            <a:ext cx="2232248" cy="1674186"/>
          </a:xfrm>
          <a:prstGeom prst="rect">
            <a:avLst/>
          </a:prstGeom>
        </p:spPr>
      </p:pic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7540" y="612299"/>
            <a:ext cx="2322511" cy="174188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37767"/>
            <a:ext cx="2224007" cy="1668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46" y="601038"/>
            <a:ext cx="2337525" cy="1753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24" y="2538914"/>
            <a:ext cx="2101695" cy="15762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907417" y="3465644"/>
            <a:ext cx="2360613" cy="519113"/>
          </a:xfrm>
        </p:spPr>
        <p:txBody>
          <a:bodyPr>
            <a:normAutofit fontScale="55000" lnSpcReduction="20000"/>
          </a:bodyPr>
          <a:lstStyle/>
          <a:p>
            <a:pPr algn="ctr" eaLnBrk="1" hangingPunct="1"/>
            <a:r>
              <a:rPr lang="de" sz="1600" dirty="0" smtClean="0"/>
              <a:t>TANKSWEEP-PUMPEN, FILTERTOPF, COLDTAP-FLANSCHE, VENTILE UND SCHLÄUCHE</a:t>
            </a:r>
            <a:endParaRPr lang="en-AU" sz="1600" dirty="0" smtClean="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20072" y="4606131"/>
            <a:ext cx="25922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588" indent="-1588" algn="ctr">
              <a:spcBef>
                <a:spcPct val="20000"/>
              </a:spcBef>
              <a:buSzPct val="120000"/>
              <a:buFont typeface="Trebuchet MS" pitchFamily="34" charset="0"/>
              <a:buNone/>
            </a:pPr>
            <a:r>
              <a:rPr lang="de" sz="1600" dirty="0" smtClean="0">
                <a:solidFill>
                  <a:schemeClr val="bg2"/>
                </a:solidFill>
              </a:rPr>
              <a:t>TANK-SCHWIMMFILTER</a:t>
            </a:r>
            <a:endParaRPr lang="en-AU" sz="1600" dirty="0">
              <a:solidFill>
                <a:schemeClr val="bg2"/>
              </a:solidFill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105272" y="0"/>
            <a:ext cx="8229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" sz="2400" dirty="0" smtClean="0">
                <a:solidFill>
                  <a:srgbClr val="C90202"/>
                </a:solidFill>
              </a:rPr>
              <a:t>KOMPONENTEN DES TNTS-TANK-SWEEP-SYSTEMS</a:t>
            </a:r>
            <a:endParaRPr lang="en-US" sz="2400" dirty="0">
              <a:solidFill>
                <a:srgbClr val="C9020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9114"/>
            <a:ext cx="3816424" cy="2862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23" y="545538"/>
            <a:ext cx="2213789" cy="332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84430"/>
            <a:ext cx="2043300" cy="153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64" y="3967390"/>
            <a:ext cx="2320296" cy="1547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61232"/>
            <a:ext cx="2367840" cy="157886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8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96" y="539114"/>
            <a:ext cx="2649167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675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 advAuto="0"/>
      <p:bldP spid="11271" grpId="0" autoUpdateAnimBg="0"/>
      <p:bldP spid="1127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627313" y="974725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"/>
              <a:t>Typisches Site-Layout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smtClean="0"/>
              <a:t>Das leistungsstärkste Rohöltank-Reinigungssystem der Welt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1028</Words>
  <Application>Microsoft Office PowerPoint</Application>
  <PresentationFormat>On-screen Show (4:3)</PresentationFormat>
  <Paragraphs>196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Century Gothic</vt:lpstr>
      <vt:lpstr>Trebuchet MS</vt:lpstr>
      <vt:lpstr>Wingdings 3</vt:lpstr>
      <vt:lpstr>Times</vt:lpstr>
      <vt:lpstr>Arial</vt:lpstr>
      <vt:lpstr>Wingdings</vt:lpstr>
      <vt:lpstr>default</vt:lpstr>
      <vt:lpstr>Slice</vt:lpstr>
      <vt:lpstr>AUTOMATISCHE TANKREINIGUNG  PANZERRASTER</vt:lpstr>
      <vt:lpstr>TRADITIONELLE METHODEN</vt:lpstr>
      <vt:lpstr>TRADITIONELLE METHODEN (FORTSETZUNG)</vt:lpstr>
      <vt:lpstr>JEDER FÜLLSTAND, AUCH VOLLE TANKS</vt:lpstr>
      <vt:lpstr>TANKSWEEP-VORTEILE</vt:lpstr>
      <vt:lpstr>TNTS-PANZERRASTER</vt:lpstr>
      <vt:lpstr>Tankreiniger vor Ort</vt:lpstr>
      <vt:lpstr>PowerPoint Presentation</vt:lpstr>
      <vt:lpstr>PowerPoint Presentation</vt:lpstr>
      <vt:lpstr>TYPISCHE TANKSWEEP-INSTALLATION</vt:lpstr>
      <vt:lpstr>TANKSWEEP-REINIGUNGSPROZESS</vt:lpstr>
      <vt:lpstr>PROZESS FORTSETZUNG </vt:lpstr>
      <vt:lpstr>PROZESS FORTSETZUNG</vt:lpstr>
      <vt:lpstr>PROZESS FORTSETZUNG</vt:lpstr>
      <vt:lpstr>PROZESS FORTSETZUNG</vt:lpstr>
      <vt:lpstr>PROZESS FORTSETZUNG</vt:lpstr>
      <vt:lpstr>PROZESS FORTSETZUNG</vt:lpstr>
      <vt:lpstr>PROZESS FORTSETZUNG</vt:lpstr>
      <vt:lpstr>PROZESS FORTSETZUNG</vt:lpstr>
      <vt:lpstr>PROZESS FORTSETZUNG</vt:lpstr>
      <vt:lpstr>Spezifikationen</vt:lpstr>
      <vt:lpstr>Spezifikationen</vt:lpstr>
      <vt:lpstr>WÄRMEBILD</vt:lpstr>
      <vt:lpstr>ABSCHLUSS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2011-09-20T13:42:39Z</dcterms:created>
  <dcterms:modified xsi:type="dcterms:W3CDTF">2024-11-11T16:41:27Z</dcterms:modified>
</cp:coreProperties>
</file>