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4093" r:id="rId2"/>
  </p:sldMasterIdLst>
  <p:notesMasterIdLst>
    <p:notesMasterId r:id="rId28"/>
  </p:notesMasterIdLst>
  <p:handoutMasterIdLst>
    <p:handoutMasterId r:id="rId29"/>
  </p:handoutMasterIdLst>
  <p:sldIdLst>
    <p:sldId id="259" r:id="rId3"/>
    <p:sldId id="286" r:id="rId4"/>
    <p:sldId id="288" r:id="rId5"/>
    <p:sldId id="316" r:id="rId6"/>
    <p:sldId id="317" r:id="rId7"/>
    <p:sldId id="290" r:id="rId8"/>
    <p:sldId id="291" r:id="rId9"/>
    <p:sldId id="307" r:id="rId10"/>
    <p:sldId id="309" r:id="rId11"/>
    <p:sldId id="312" r:id="rId12"/>
    <p:sldId id="313" r:id="rId13"/>
    <p:sldId id="314" r:id="rId14"/>
    <p:sldId id="315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10" r:id="rId23"/>
    <p:sldId id="293" r:id="rId24"/>
    <p:sldId id="297" r:id="rId25"/>
    <p:sldId id="300" r:id="rId26"/>
    <p:sldId id="311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Trebuchet MS" panose="020B0603020202020204" pitchFamily="34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  <p:embeddedFont>
      <p:font typeface="Times" panose="02020603050405020304" pitchFamily="18" charset="0"/>
      <p:regular r:id="rId39"/>
      <p:bold r:id="rId40"/>
      <p:italic r:id="rId41"/>
      <p:boldItalic r:id="rId42"/>
    </p:embeddedFont>
  </p:embeddedFontLst>
  <p:defaultTextStyle>
    <a:defPPr>
      <a:defRPr lang="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90202"/>
    <a:srgbClr val="006699"/>
    <a:srgbClr val="669900"/>
    <a:srgbClr val="33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THE MOST POWERFUL CRUDE OIL TANK CLEANING SYSTEM IN THE WORLD</a:t>
            </a:r>
            <a:endParaRPr lang="en-A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354847-1FAC-4F70-B44F-1A02DC4F96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924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THE MOST POWERFUL CRUDE OIL TANK CLEANING SYSTEM IN THE WORLD</a:t>
            </a: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72D53C-14B3-47CD-8A76-8F2D1F1B922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8853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82B34D-0425-48FD-84FC-9FB97DFFD565}" type="slidenum">
              <a:rPr lang="en-A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A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" smtClean="0"/>
              <a:t>EL SISTEMA DE LIMPIEZA DE TANQUES DE PETRÓLEO CRUDO MÁS POTENTE DEL MUNDO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4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" smtClean="0"/>
              <a:t>EL SISTEMA DE LIMPIEZA DE TANQUES DE PETRÓLEO CRUDO MÁS POTENTE DEL MUNDO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80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" smtClean="0"/>
              <a:t>EL SISTEMA DE LIMPIEZA DE TANQUES DE PETRÓLEO CRUDO MÁS POTENTE DEL MUNDO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185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" smtClean="0"/>
              <a:t>EL SISTEMA DE LIMPIEZA DE TANQUES DE PETRÓLEO CRUDO MÁS POTENTE DEL MUNDO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838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" smtClean="0"/>
              <a:t>EL SISTEMA DE LIMPIEZA DE TANQUES DE PETRÓLEO CRUDO MÁS POTENTE DEL MUNDO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72D53C-14B3-47CD-8A76-8F2D1F1B922B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2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Industrial_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1638" y="3602038"/>
            <a:ext cx="5453062" cy="1131887"/>
          </a:xfrm>
          <a:extLst/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1163" y="4822825"/>
            <a:ext cx="4783137" cy="795338"/>
          </a:xfrm>
        </p:spPr>
        <p:txBody>
          <a:bodyPr/>
          <a:lstStyle>
            <a:lvl1pPr marL="0" indent="0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752600"/>
            <a:ext cx="2057400" cy="397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752600"/>
            <a:ext cx="6019800" cy="397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9900" y="2311400"/>
            <a:ext cx="8229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CA47-0B8B-4FDE-99ED-FF99781A741F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2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90C0-5884-4248-8B38-3C7E92EA3A1D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98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6413-11EB-466E-B5E0-DC8C336ED8BC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0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9E4-4551-44F1-8C3D-F58CDC357816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5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8056-4DAD-4DC9-BA6B-85480BD77929}" type="datetime1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3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A2C8-03EB-4C89-ABBC-C142AE68E3F0}" type="datetime1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3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6E63-1E50-4923-9B91-EBC39B9D6E54}" type="datetime1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9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1951-2D90-46EA-A6CA-E3CD91FB5A87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8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31D7-6E3B-4600-93FB-D52DD474234C}" type="datetime1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11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C364-D64D-4677-862A-CCE653115AEE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53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BD7-916A-4D29-A08C-E552C1C2557D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6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5438-B3AE-4D6E-BB23-A47FB11BBDFA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5329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D651-0F8C-43AE-A3F8-198AE7C19157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5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044D-0BD4-4EBA-BA55-8A0613B5E821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508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5270-663D-48A4-B2AA-019453590C7D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FA68-5328-44AF-A6A0-B697F047E8DB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5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8718-BFA9-4460-AA35-9DF17595A0B0}" type="datetime1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MOST POWERFUL CRUDE OIL TANK CLEANING SYSTEM IN THE WORLD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36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00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752600"/>
            <a:ext cx="8229600" cy="49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43083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2311400"/>
            <a:ext cx="4038600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11400"/>
            <a:ext cx="4038600" cy="341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Industrial_Mast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2311400"/>
            <a:ext cx="8229600" cy="3413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752600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C90202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SzPct val="120000"/>
        <a:buFont typeface="Trebuchet MS" pitchFamily="34" charset="0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95338" indent="-4191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200">
          <a:solidFill>
            <a:schemeClr val="bg2"/>
          </a:solidFill>
          <a:latin typeface="+mn-lt"/>
          <a:cs typeface="+mn-cs"/>
        </a:defRPr>
      </a:lvl2pPr>
      <a:lvl3pPr marL="1033463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bg2"/>
          </a:solidFill>
          <a:latin typeface="+mn-lt"/>
          <a:cs typeface="+mn-cs"/>
        </a:defRPr>
      </a:lvl3pPr>
      <a:lvl4pPr marL="1295400" indent="-3810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bg2"/>
          </a:solidFill>
          <a:latin typeface="+mn-lt"/>
          <a:cs typeface="+mn-cs"/>
        </a:defRPr>
      </a:lvl4pPr>
      <a:lvl5pPr marL="1570038" indent="-3810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5pPr>
      <a:lvl6pPr marL="20272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6pPr>
      <a:lvl7pPr marL="24844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7pPr>
      <a:lvl8pPr marL="29416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8pPr>
      <a:lvl9pPr marL="3398838" indent="-3810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4440F1-4232-4BE8-B321-9372F1BB62F5}" type="datetime1">
              <a:rPr lang="en-GB" smtClean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GB" smtClean="0"/>
              <a:t>THE MOST POWERFUL CRUDE OIL TANK CLEANING SYSTEM IN THE WORLD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5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  <p:sldLayoutId id="2147484111" r:id="rId18"/>
    <p:sldLayoutId id="2147484112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g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pg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g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jp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jp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jpg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jpg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jp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jp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mpezadetanques.com/" TargetMode="External"/><Relationship Id="rId2" Type="http://schemas.openxmlformats.org/officeDocument/2006/relationships/hyperlink" Target="http://www.manwaycannon.com/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mailto:oiltank@aol.com" TargetMode="External"/><Relationship Id="rId4" Type="http://schemas.openxmlformats.org/officeDocument/2006/relationships/hyperlink" Target="https://nonentrytankscleaning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09549" y="5234117"/>
            <a:ext cx="5453062" cy="11318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" sz="3100" dirty="0" smtClean="0"/>
              <a:t>LIMPIEZA </a:t>
            </a:r>
            <a:r>
              <a:rPr lang="es" sz="3600" dirty="0" smtClean="0"/>
              <a:t>AUTOMÁTICA DE TANQUES</a:t>
            </a:r>
            <a:r>
              <a:rPr lang="es" dirty="0" smtClean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s" sz="3600" dirty="0" smtClean="0"/>
              <a:t>BARRIDO DE TANQUES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151438" y="259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517" y="5157192"/>
            <a:ext cx="1403351" cy="1052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b="1" dirty="0" smtClean="0">
                <a:solidFill>
                  <a:schemeClr val="bg1"/>
                </a:solidFill>
              </a:rPr>
              <a:t>EL SISTEMA DE LIMPIEZA DE TANQUES DE PETRÓLEO CRUDO MÁS POTENTE DEL MUNDO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72468" y="6483606"/>
            <a:ext cx="5811724" cy="365125"/>
          </a:xfrm>
        </p:spPr>
        <p:txBody>
          <a:bodyPr/>
          <a:lstStyle/>
          <a:p>
            <a:r>
              <a:rPr lang="es" b="1" dirty="0" smtClean="0">
                <a:solidFill>
                  <a:schemeClr val="bg1"/>
                </a:solidFill>
              </a:rPr>
              <a:t>EL SISTEMA DE LIMPIEZA DE TANQUES DE PETRÓLEO CRUDO MÁS POTENTE DEL MUNDO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69515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dirty="0" smtClean="0"/>
              <a:t>El NUEVO TANKSWEEP de 24 pulgadas limpiará tanques de cualquier tamaño, incluidos los de 100 m de diámetro, con cualquier nivel de lodo/aceite e incluso los llenará en cuestión de días, no de semanas o meses.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6" y="1670265"/>
            <a:ext cx="4191720" cy="266407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1752600"/>
            <a:ext cx="8448675" cy="495300"/>
          </a:xfrm>
        </p:spPr>
        <p:txBody>
          <a:bodyPr/>
          <a:lstStyle/>
          <a:p>
            <a:pPr eaLnBrk="1" hangingPunct="1"/>
            <a:r>
              <a:rPr lang="es" sz="2400" dirty="0" smtClean="0"/>
              <a:t>INSTALACIÓN TÍPICA DE TANKSWEEP</a:t>
            </a:r>
            <a:endParaRPr lang="en-AU" sz="2400" dirty="0" smtClean="0"/>
          </a:p>
        </p:txBody>
      </p:sp>
      <p:pic>
        <p:nvPicPr>
          <p:cNvPr id="8" name="Picture 7" descr="4sweep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4086" y="3076673"/>
            <a:ext cx="1988793" cy="1797466"/>
          </a:xfrm>
          <a:prstGeom prst="rect">
            <a:avLst/>
          </a:prstGeom>
        </p:spPr>
      </p:pic>
      <p:pic>
        <p:nvPicPr>
          <p:cNvPr id="9" name="Picture 8" descr="tanksweep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899" y="1457572"/>
            <a:ext cx="1584176" cy="1472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492896"/>
            <a:ext cx="590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 smtClean="0"/>
              <a:t>A la derecha se muestra una instalación típica de barrido de 3 y 4 tanques.</a:t>
            </a:r>
          </a:p>
          <a:p>
            <a:endParaRPr lang="en-GB" sz="1600" dirty="0"/>
          </a:p>
          <a:p>
            <a:r>
              <a:rPr lang="es" sz="1600" dirty="0" smtClean="0"/>
              <a:t>El tamaño del tanque de almacenamiento que se va a limpiar determinará la cantidad exacta de unidades Tank Sweep necesarias.</a:t>
            </a:r>
          </a:p>
          <a:p>
            <a:endParaRPr lang="en-GB" sz="1600" dirty="0"/>
          </a:p>
          <a:p>
            <a:r>
              <a:rPr lang="es" sz="1600" dirty="0" smtClean="0"/>
              <a:t>Las cantidades típicas son:</a:t>
            </a:r>
          </a:p>
          <a:p>
            <a:endParaRPr lang="en-GB" sz="1600" dirty="0"/>
          </a:p>
          <a:p>
            <a:pPr>
              <a:buFont typeface="Wingdings" pitchFamily="2" charset="2"/>
              <a:buChar char="Ø"/>
            </a:pPr>
            <a:r>
              <a:rPr lang="es" sz="1600" dirty="0"/>
              <a:t> </a:t>
            </a:r>
            <a:r>
              <a:rPr lang="es" sz="1600" dirty="0" smtClean="0"/>
              <a:t>Tanque de diámetro &lt; 50 metros = 2 barredores de tanque</a:t>
            </a:r>
          </a:p>
          <a:p>
            <a:pPr>
              <a:buFont typeface="Wingdings" pitchFamily="2" charset="2"/>
              <a:buChar char="Ø"/>
            </a:pPr>
            <a:r>
              <a:rPr lang="es" sz="1600" dirty="0"/>
              <a:t> </a:t>
            </a:r>
            <a:r>
              <a:rPr lang="es" sz="1600" dirty="0" smtClean="0"/>
              <a:t>Tanque de 50-80 metros de diámetro = 3 barridos de tanque</a:t>
            </a:r>
          </a:p>
          <a:p>
            <a:pPr>
              <a:buFont typeface="Wingdings" pitchFamily="2" charset="2"/>
              <a:buChar char="Ø"/>
            </a:pPr>
            <a:r>
              <a:rPr lang="es" sz="1600" dirty="0"/>
              <a:t> </a:t>
            </a:r>
            <a:r>
              <a:rPr lang="es" sz="1600" dirty="0" smtClean="0"/>
              <a:t>Tanque de 80-100 metros de diámetro = 4 barridos de tanque</a:t>
            </a:r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10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85" y="23637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340768"/>
            <a:ext cx="5616624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" sz="2400" dirty="0" smtClean="0"/>
              <a:t>PROCESO DE LIMPIEZA DE BARRIDO DE TANQUES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1043608" y="2564904"/>
          <a:ext cx="33147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564904"/>
                        <a:ext cx="331470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26877" y="31790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 smtClean="0"/>
              <a:t>Paso 1. Mida el nivel en el tanque.</a:t>
            </a:r>
          </a:p>
          <a:p>
            <a:r>
              <a:rPr lang="es" dirty="0" smtClean="0"/>
              <a:t>Realizar un cálculo del volumen y comenzar la preparación de un programa de limpieza de tanques/recuperación de aceite.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076683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724525" y="5243513"/>
            <a:ext cx="3311525" cy="290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ctr">
              <a:spcBef>
                <a:spcPct val="20000"/>
              </a:spcBef>
              <a:buSzPct val="120000"/>
              <a:buFont typeface="Trebuchet MS" pitchFamily="34" charset="0"/>
              <a:buNone/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5025752" cy="576064"/>
          </a:xfrm>
        </p:spPr>
        <p:txBody>
          <a:bodyPr>
            <a:normAutofit fontScale="90000"/>
          </a:bodyPr>
          <a:lstStyle/>
          <a:p>
            <a:pPr lvl="0"/>
            <a:r>
              <a:rPr lang="es" dirty="0" smtClean="0"/>
              <a:t>PROCESO CONTINUADO</a:t>
            </a:r>
            <a:r>
              <a:rPr lang="en-AU" dirty="0" smtClean="0"/>
              <a:t/>
            </a:r>
            <a:br>
              <a:rPr lang="en-AU" dirty="0" smtClean="0"/>
            </a:br>
            <a:endParaRPr lang="en-GB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323528" y="2420888"/>
          <a:ext cx="3240360" cy="2671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20888"/>
                        <a:ext cx="3240360" cy="26718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59124" y="30052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dirty="0" smtClean="0"/>
              <a:t>Paso 2: atornille el adaptador de la boca de acceso TNTS quitando todos los demás pernos de la tapa de la boca de acceso. Coloque el adaptador en la boca de acceso y atorníllelo utilizando los orificios para pernos que ahora están disponibles.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73" y="450134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052736"/>
            <a:ext cx="4608512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" dirty="0" smtClean="0"/>
              <a:t>PROCESO CONTINUADO</a:t>
            </a: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611560" y="2276872"/>
          <a:ext cx="3231167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2"/>
                        <a:ext cx="3231167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779912" y="3212976"/>
            <a:ext cx="4839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dirty="0" smtClean="0"/>
              <a:t>Paso 3 – Atornille la válvula de 24” a la brida usando el</a:t>
            </a:r>
          </a:p>
          <a:p>
            <a:r>
              <a:rPr lang="es" dirty="0" smtClean="0"/>
              <a:t>Orificios para tornillos disponibles.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7003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5040560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611560" y="2276873"/>
          <a:ext cx="3672408" cy="3031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6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76873"/>
                        <a:ext cx="3672408" cy="30311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2972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dirty="0" smtClean="0"/>
              <a:t>Paso 4 – Ajuste de la máquina de roscado en caliente</a:t>
            </a:r>
          </a:p>
          <a:p>
            <a:r>
              <a:rPr lang="es" dirty="0" smtClean="0"/>
              <a:t>a la válvula de 24". Asegúrese de que todos los pernos estén seguros en esta etapa.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33883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4462140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899592" y="2636912"/>
          <a:ext cx="3456384" cy="28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3456384" cy="285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0" y="342900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dirty="0" smtClean="0"/>
              <a:t>Paso 5 – Abra completamente la válvula de 24” y comience el proceso de corte.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33883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4390132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899592" y="2564904"/>
          <a:ext cx="3456384" cy="285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564904"/>
                        <a:ext cx="3456384" cy="285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390256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dirty="0" smtClean="0"/>
              <a:t>Paso 6 – Retirar la máquina de roscar una vez finalizada la operación. El cupón se retirará junto con la máquina de roscar.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66" y="455687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899592" y="2636912"/>
          <a:ext cx="3145698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3145698" cy="25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55976" y="30465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" dirty="0" smtClean="0"/>
              <a:t>Paso 7: Cierre la válvula de 24” y retire la máquina de roscado en caliente. Asegúrese de que haya una bandeja de arranque o un dispositivo de recolección de desechos similar debajo de la máquina de roscado antes de retirarla.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391542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611560" y="2348880"/>
          <a:ext cx="3746836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348880"/>
                        <a:ext cx="3746836" cy="3096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716016" y="270892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dirty="0" smtClean="0"/>
              <a:t>Paso 8 – El tanque Sweep ahora está conectado a la válvula cerrada de 24”.</a:t>
            </a:r>
          </a:p>
          <a:p>
            <a:r>
              <a:rPr lang="es" dirty="0" smtClean="0"/>
              <a:t>Asegúrese de que el Tanksweep esté estable y que los 4 pares de patas estén completamente apoyados. El peso de la unidad no debe quedar suspendido sobre la boca de acceso.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3709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96752"/>
            <a:ext cx="4390132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611560" y="2420888"/>
          <a:ext cx="3528392" cy="2912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0" r:id="rId3" imgW="11534775" imgH="9525000" progId="">
                  <p:embed/>
                </p:oleObj>
              </mc:Choice>
              <mc:Fallback>
                <p:oleObj r:id="rId3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420888"/>
                        <a:ext cx="3528392" cy="29123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55976" y="2636912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dirty="0" smtClean="0"/>
              <a:t>Paso 9: Se abre la válvula y se inserta hidráulicamente el Tanksweep en el tanque utilizando la bomba manual suministrada. Desconecte las mangueras hidráulicas y tápelas. No las una.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19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418604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" sz="2400" smtClean="0"/>
              <a:t>MÉTODOS TRADICIONALES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2311400"/>
            <a:ext cx="2228850" cy="17145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Inseguro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Ineficiente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Costoso</a:t>
            </a:r>
          </a:p>
          <a:p>
            <a:pPr marL="0" indent="0" eaLnBrk="1" hangingPunct="1">
              <a:buFont typeface="Wingdings" pitchFamily="2" charset="2"/>
              <a:buChar char="Ø"/>
            </a:pPr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 descr="Man coming out of the tank re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60900" y="2523681"/>
            <a:ext cx="4038600" cy="2988563"/>
          </a:xfr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3050" y="3695700"/>
            <a:ext cx="45529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es" sz="1600" dirty="0"/>
              <a:t>En el pasado, el personal de limpieza usaba mascarillas respiratorias.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es" sz="1600" dirty="0"/>
              <a:t>Los aparatos y la ropa de protección tuvieron que entrar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es" sz="1600" dirty="0"/>
              <a:t>el tanque para eliminar contaminaciones y residuos de los pisos del tanque y las paredes internas.</a:t>
            </a:r>
          </a:p>
          <a:p>
            <a:pPr marL="533400" indent="-533400">
              <a:spcBef>
                <a:spcPct val="20000"/>
              </a:spcBef>
              <a:buSzPct val="120000"/>
              <a:buFont typeface="Trebuchet MS" pitchFamily="34" charset="0"/>
              <a:buNone/>
            </a:pP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558924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24744"/>
            <a:ext cx="4318124" cy="495300"/>
          </a:xfrm>
        </p:spPr>
        <p:txBody>
          <a:bodyPr>
            <a:normAutofit fontScale="90000"/>
          </a:bodyPr>
          <a:lstStyle/>
          <a:p>
            <a:r>
              <a:rPr lang="es" dirty="0" smtClean="0"/>
              <a:t>PROCESO CONTINUADO</a:t>
            </a:r>
            <a:endParaRPr lang="en-GB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827584" y="2492895"/>
          <a:ext cx="3456384" cy="285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r:id="rId4" imgW="11534775" imgH="9525000" progId="">
                  <p:embed/>
                </p:oleObj>
              </mc:Choice>
              <mc:Fallback>
                <p:oleObj r:id="rId4" imgW="11534775" imgH="95250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92895"/>
                        <a:ext cx="3456384" cy="2854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99992" y="2852936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dirty="0" smtClean="0"/>
              <a:t>Paso 10: se pone en marcha la bomba y comienza el proceso de limpieza del tanque. Ajuste el ángulo de limpieza del tanque según el plan de limpieza predeterminado.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7" y="373955"/>
            <a:ext cx="1403351" cy="105251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006" y="260648"/>
            <a:ext cx="2949972" cy="495300"/>
          </a:xfrm>
        </p:spPr>
        <p:txBody>
          <a:bodyPr/>
          <a:lstStyle/>
          <a:p>
            <a:pPr eaLnBrk="1" hangingPunct="1"/>
            <a:r>
              <a:rPr lang="es" sz="2400" dirty="0" smtClean="0"/>
              <a:t>PRESUPUESTO</a:t>
            </a:r>
            <a:endParaRPr lang="en-A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3400" y="7559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 smtClean="0"/>
              <a:t>BOMBA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6766" y="1824359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" dirty="0" smtClean="0"/>
              <a:t>Bomba centrífuga de 800 </a:t>
            </a:r>
            <a:r>
              <a:rPr lang="es" dirty="0" err="1" smtClean="0"/>
              <a:t>hp accionada por diésel que proporciona 1200 m3/h a 12 bar</a:t>
            </a:r>
          </a:p>
          <a:p>
            <a:pPr>
              <a:buFont typeface="Wingdings" pitchFamily="2" charset="2"/>
              <a:buChar char="Ø"/>
            </a:pPr>
            <a:r>
              <a:rPr lang="es" dirty="0" err="1" smtClean="0"/>
              <a:t>Chalwyn</a:t>
            </a:r>
            <a:r>
              <a:rPr lang="es" dirty="0" smtClean="0"/>
              <a:t> dispositivo de seguridad </a:t>
            </a:r>
            <a:r>
              <a:rPr lang="es" dirty="0" err="1" smtClean="0"/>
              <a:t>por exceso de velocidad</a:t>
            </a:r>
          </a:p>
          <a:p>
            <a:pPr>
              <a:buFont typeface="Wingdings" pitchFamily="2" charset="2"/>
              <a:buChar char="Ø"/>
            </a:pPr>
            <a:r>
              <a:rPr lang="es" dirty="0" smtClean="0"/>
              <a:t>Detección de gas</a:t>
            </a:r>
          </a:p>
          <a:p>
            <a:pPr>
              <a:buFont typeface="Wingdings" pitchFamily="2" charset="2"/>
              <a:buChar char="Ø"/>
            </a:pPr>
            <a:r>
              <a:rPr lang="es" dirty="0" smtClean="0"/>
              <a:t>Parachispas</a:t>
            </a:r>
          </a:p>
          <a:p>
            <a:pPr>
              <a:buFont typeface="Wingdings" pitchFamily="2" charset="2"/>
              <a:buChar char="Ø"/>
            </a:pPr>
            <a:r>
              <a:rPr lang="es" dirty="0" smtClean="0"/>
              <a:t>Detección de gas de seguridad mejorada con apagado automático</a:t>
            </a:r>
          </a:p>
          <a:p>
            <a:pPr>
              <a:buFont typeface="Wingdings" pitchFamily="2" charset="2"/>
              <a:buChar char="Ø"/>
            </a:pPr>
            <a:r>
              <a:rPr lang="es" dirty="0" smtClean="0"/>
              <a:t>Punto de elevación único y bolsillos para horquillas</a:t>
            </a:r>
          </a:p>
          <a:p>
            <a:pPr>
              <a:buFont typeface="Wingdings" pitchFamily="2" charset="2"/>
              <a:buChar char="Ø"/>
            </a:pPr>
            <a:r>
              <a:rPr lang="es" dirty="0" smtClean="0"/>
              <a:t>Bomba de acero inoxidable API 304 de 16 </a:t>
            </a:r>
            <a:r>
              <a:rPr lang="es" dirty="0"/>
              <a:t>'' x 12''</a:t>
            </a:r>
          </a:p>
          <a:p>
            <a:r>
              <a:rPr lang="es" dirty="0" smtClean="0"/>
              <a:t>1200 m3/h </a:t>
            </a:r>
            <a:r>
              <a:rPr lang="es" dirty="0"/>
              <a:t>(5283 USGM) a 12 bar (174 psi)</a:t>
            </a:r>
            <a:endParaRPr lang="en-GB" dirty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21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5280"/>
            <a:ext cx="3600400" cy="2700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3852684"/>
            <a:ext cx="3649588" cy="2319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82" y="237640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816" y="1196752"/>
            <a:ext cx="2949972" cy="495300"/>
          </a:xfrm>
        </p:spPr>
        <p:txBody>
          <a:bodyPr/>
          <a:lstStyle/>
          <a:p>
            <a:pPr eaLnBrk="1" hangingPunct="1"/>
            <a:r>
              <a:rPr lang="es" sz="2400" dirty="0" smtClean="0"/>
              <a:t>PRESUPUESTO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2060848"/>
            <a:ext cx="8124825" cy="3783013"/>
          </a:xfrm>
        </p:spPr>
        <p:txBody>
          <a:bodyPr/>
          <a:lstStyle/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1800" b="1" dirty="0" smtClean="0">
                <a:solidFill>
                  <a:schemeClr val="tx1"/>
                </a:solidFill>
              </a:rPr>
              <a:t>Todos los equipos fabricados de acuerdo con la normativa ATEX vigente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1800" b="1" dirty="0" smtClean="0">
                <a:solidFill>
                  <a:schemeClr val="tx1"/>
                </a:solidFill>
              </a:rPr>
              <a:t>Filtros y barredores de tanques probados hidrostáticamente antes de la construcción final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1800" b="1" dirty="0" smtClean="0">
                <a:solidFill>
                  <a:schemeClr val="tx1"/>
                </a:solidFill>
              </a:rPr>
              <a:t>Todas las mangueras de productos se obtienen especialmente para brindar confiabilidad y seguridad.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1800" b="1" dirty="0" smtClean="0">
                <a:solidFill>
                  <a:schemeClr val="tx1"/>
                </a:solidFill>
              </a:rPr>
              <a:t>Todas las mangueras hidráulicas cumplen con la especificación R2AT.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1800" b="1" dirty="0" smtClean="0">
                <a:solidFill>
                  <a:schemeClr val="tx1"/>
                </a:solidFill>
              </a:rPr>
              <a:t>Todas las válvulas suministradas son de acero fundido para la ruta del producto.</a:t>
            </a: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 marL="266700" indent="-266700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1800" dirty="0" smtClean="0"/>
          </a:p>
        </p:txBody>
      </p:sp>
      <p:pic>
        <p:nvPicPr>
          <p:cNvPr id="15364" name="Picture 4" descr="Copy of DSC01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821561"/>
            <a:ext cx="3168352" cy="173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26" y="297681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96752"/>
            <a:ext cx="3382020" cy="495300"/>
          </a:xfrm>
        </p:spPr>
        <p:txBody>
          <a:bodyPr/>
          <a:lstStyle/>
          <a:p>
            <a:pPr eaLnBrk="1" hangingPunct="1"/>
            <a:r>
              <a:rPr lang="es" sz="2400" dirty="0" smtClean="0"/>
              <a:t>IMÁGENES TÉRMICAS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905000" y="2825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" name="Picture 5" descr="thermal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3212711" cy="2409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242088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 smtClean="0"/>
              <a:t>Se recomienda que se utilice una cámara termográfica de alta calidad para todo el proceso Tanksweep.</a:t>
            </a:r>
          </a:p>
          <a:p>
            <a:r>
              <a:rPr lang="es" dirty="0" smtClean="0"/>
              <a:t>La cámara térmica permitirá al operador ver claramente el estado actual del producto contenido dentro del tanque en todo momento.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50" y="409417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70632"/>
            <a:ext cx="2373908" cy="495300"/>
          </a:xfrm>
        </p:spPr>
        <p:txBody>
          <a:bodyPr/>
          <a:lstStyle/>
          <a:p>
            <a:pPr eaLnBrk="1" hangingPunct="1"/>
            <a:r>
              <a:rPr lang="es" sz="2400" dirty="0" smtClean="0"/>
              <a:t>CONCLUSIÓN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3994" y="565932"/>
            <a:ext cx="8229600" cy="34131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Fiabilidad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Rentable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Tecnología probada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Entrada sin personal: seguridad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Sin costes de nitrógeno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Boquillas direccionales para utilizar donde se necesitan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>
                <a:solidFill>
                  <a:schemeClr val="tx1"/>
                </a:solidFill>
              </a:rPr>
              <a:t>Diseñado y construido por </a:t>
            </a:r>
            <a:r>
              <a:rPr lang="es" b="1" dirty="0" smtClean="0"/>
              <a:t>el inventor original de Tanksweep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s" b="1" dirty="0" smtClean="0">
                <a:solidFill>
                  <a:schemeClr val="tx1"/>
                </a:solidFill>
              </a:rPr>
              <a:t>Líderes mundiales en equipos de limpieza de tanques TNTS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3994" y="4319385"/>
            <a:ext cx="775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dirty="0" smtClean="0"/>
              <a:t>NO MÁS FALLAS EN LA LIMPIEZA DE TANQUES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dirty="0" smtClean="0"/>
              <a:t>LIMPIA TANQUES DE CUALQUIER TAMAÑO CON CUALQUIER NIVEL DE LODO INCLUSO LLENO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dirty="0" smtClean="0"/>
              <a:t>TANQUES LIMPIOS EN DÍAS, NO EN SEMANAS O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dirty="0" smtClean="0"/>
              <a:t>UTILICE NUESTRO SISTEMA DE RECUPERACIÓN DE PETRÓLEO ST150 CON TANKSWEEPS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700" y="31502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384912" y="4488914"/>
            <a:ext cx="6108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" sz="1600" b="1" dirty="0">
                <a:solidFill>
                  <a:schemeClr val="bg1"/>
                </a:solidFill>
                <a:hlinkClick r:id="rId2"/>
              </a:rPr>
              <a:t>Otros sitios web y equipos </a:t>
            </a:r>
            <a:r>
              <a:rPr lang="es" sz="1600" b="1" dirty="0" smtClean="0">
                <a:solidFill>
                  <a:schemeClr val="bg1"/>
                </a:solidFill>
                <a:hlinkClick r:id="rId2"/>
              </a:rPr>
              <a:t>de TNTS</a:t>
            </a:r>
          </a:p>
          <a:p>
            <a:r>
              <a:rPr lang="es" sz="1600" dirty="0" smtClean="0">
                <a:solidFill>
                  <a:schemeClr val="bg1"/>
                </a:solidFill>
              </a:rPr>
              <a:t>https://tanksweep.com.gi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s" sz="1600" dirty="0" smtClean="0">
                <a:solidFill>
                  <a:schemeClr val="bg1"/>
                </a:solidFill>
              </a:rPr>
              <a:t>https://tanksweep.com</a:t>
            </a:r>
            <a:r>
              <a:rPr lang="es" sz="1600" dirty="0">
                <a:solidFill>
                  <a:schemeClr val="bg1"/>
                </a:solidFill>
              </a:rPr>
              <a:t>             </a:t>
            </a:r>
          </a:p>
          <a:p>
            <a:r>
              <a:rPr lang="es" sz="1600" b="1" dirty="0">
                <a:solidFill>
                  <a:schemeClr val="bg1"/>
                </a:solidFill>
                <a:hlinkClick r:id="rId3"/>
              </a:rPr>
              <a:t>https://limpezadetanques.com/</a:t>
            </a:r>
            <a:r>
              <a:rPr lang="es" sz="1600" b="1" dirty="0" smtClean="0">
                <a:solidFill>
                  <a:schemeClr val="bg1"/>
                </a:solidFill>
                <a:hlinkClick r:id="rId3"/>
              </a:rPr>
              <a:t>​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s" sz="1600" b="1" dirty="0" smtClean="0">
                <a:solidFill>
                  <a:schemeClr val="bg1"/>
                </a:solidFill>
                <a:hlinkClick r:id="rId4"/>
              </a:rPr>
              <a:t>https://nonentrytankscleaning.com</a:t>
            </a:r>
            <a:endParaRPr lang="en-GB" sz="1600" b="1" dirty="0" smtClean="0">
              <a:solidFill>
                <a:schemeClr val="bg1"/>
              </a:solidFill>
            </a:endParaRPr>
          </a:p>
          <a:p>
            <a:r>
              <a:rPr lang="es" sz="1600" dirty="0" smtClean="0">
                <a:solidFill>
                  <a:schemeClr val="bg1"/>
                </a:solidFill>
              </a:rPr>
              <a:t>https://manwaycannon.com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1196752"/>
            <a:ext cx="3024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1400" b="1" smtClean="0">
                <a:solidFill>
                  <a:schemeClr val="bg1"/>
                </a:solidFill>
              </a:rPr>
              <a:t>VENTAS/ASESORAMIENTO/AYUDA Contacta con TONY</a:t>
            </a:r>
            <a:endParaRPr lang="en-GB" sz="1400" b="1" dirty="0" smtClean="0">
              <a:solidFill>
                <a:schemeClr val="bg1"/>
              </a:solidFill>
            </a:endParaRPr>
          </a:p>
          <a:p>
            <a:r>
              <a:rPr lang="es" sz="1400" b="1" dirty="0" smtClean="0">
                <a:solidFill>
                  <a:schemeClr val="bg1"/>
                </a:solidFill>
              </a:rPr>
              <a:t>Teléfonos:</a:t>
            </a:r>
          </a:p>
          <a:p>
            <a:r>
              <a:rPr lang="es" sz="1400" b="1" dirty="0" smtClean="0">
                <a:solidFill>
                  <a:schemeClr val="bg1"/>
                </a:solidFill>
              </a:rPr>
              <a:t>+447966152187</a:t>
            </a:r>
          </a:p>
          <a:p>
            <a:r>
              <a:rPr lang="es" sz="1400" b="1" dirty="0" smtClean="0">
                <a:solidFill>
                  <a:schemeClr val="bg1"/>
                </a:solidFill>
              </a:rPr>
              <a:t>+1 832-416-1313</a:t>
            </a:r>
          </a:p>
          <a:p>
            <a:r>
              <a:rPr lang="es" sz="1400" b="1" dirty="0" smtClean="0">
                <a:solidFill>
                  <a:schemeClr val="bg1"/>
                </a:solidFill>
              </a:rPr>
              <a:t>+55 2140421276</a:t>
            </a:r>
          </a:p>
          <a:p>
            <a:r>
              <a:rPr lang="es" sz="1400" b="1" dirty="0" smtClean="0">
                <a:solidFill>
                  <a:schemeClr val="bg1"/>
                </a:solidFill>
              </a:rPr>
              <a:t>+33975170127</a:t>
            </a:r>
          </a:p>
          <a:p>
            <a:r>
              <a:rPr lang="es" sz="1400" b="1" dirty="0" err="1" smtClean="0">
                <a:solidFill>
                  <a:schemeClr val="bg1"/>
                </a:solidFill>
              </a:rPr>
              <a:t>WhatsApp</a:t>
            </a:r>
            <a:r>
              <a:rPr lang="es" sz="1400" b="1" dirty="0" smtClean="0">
                <a:solidFill>
                  <a:schemeClr val="bg1"/>
                </a:solidFill>
              </a:rPr>
              <a:t> </a:t>
            </a:r>
            <a:r>
              <a:rPr lang="es" sz="1400" b="1" dirty="0">
                <a:solidFill>
                  <a:schemeClr val="bg1"/>
                </a:solidFill>
              </a:rPr>
              <a:t>+44(0)7966152187</a:t>
            </a:r>
            <a:r>
              <a:rPr lang="en-GB" sz="1400" b="1" dirty="0" smtClean="0">
                <a:solidFill>
                  <a:srgbClr val="FF0000"/>
                </a:solidFill>
              </a:rPr>
              <a:t/>
            </a:r>
            <a:br>
              <a:rPr lang="en-GB" sz="1400" b="1" dirty="0" smtClean="0">
                <a:solidFill>
                  <a:srgbClr val="FF0000"/>
                </a:solidFill>
              </a:rPr>
            </a:br>
            <a:endParaRPr lang="en-GB" sz="1400" b="1" dirty="0" smtClean="0">
              <a:solidFill>
                <a:srgbClr val="FF0000"/>
              </a:solidFill>
            </a:endParaRPr>
          </a:p>
          <a:p>
            <a:r>
              <a:rPr lang="es" sz="1400" b="1" dirty="0" smtClean="0">
                <a:solidFill>
                  <a:srgbClr val="FF0000"/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/>
            </a:r>
            <a:br>
              <a:rPr lang="en-GB" sz="1400" b="1" dirty="0" smtClean="0">
                <a:solidFill>
                  <a:srgbClr val="FF0000"/>
                </a:solidFill>
              </a:rPr>
            </a:br>
            <a:r>
              <a:rPr lang="es" sz="1400" b="1" dirty="0" smtClean="0">
                <a:solidFill>
                  <a:schemeClr val="bg1"/>
                </a:solidFill>
              </a:rPr>
              <a:t>Correo electrónico tb@tanksweep.com.gi</a:t>
            </a:r>
            <a:r>
              <a:rPr lang="en-GB" sz="1400" b="1" dirty="0" smtClean="0">
                <a:solidFill>
                  <a:srgbClr val="FF0000"/>
                </a:solidFill>
                <a:hlinkClick r:id="rId5"/>
              </a:rPr>
              <a:t/>
            </a:r>
            <a:br>
              <a:rPr lang="en-GB" sz="1400" b="1" dirty="0" smtClean="0">
                <a:solidFill>
                  <a:srgbClr val="FF0000"/>
                </a:solidFill>
                <a:hlinkClick r:id="rId5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008" y="191683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dirty="0" smtClean="0"/>
              <a:t>EL SISTEMA DE LIMPIEZA DE TANQUES DE PETRÓLEO CRUDO MÁS POTENTE DEL MUNDO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" sz="2400" smtClean="0"/>
              <a:t>MÉTODOS TRADICIONALES (CONTINUACIÓN)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" sz="2000" b="1" dirty="0" smtClean="0">
                <a:solidFill>
                  <a:schemeClr val="tx1"/>
                </a:solidFill>
              </a:rPr>
              <a:t>Períodos prolongados de exposición a: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Espacios confinados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Mercurio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Tetraetilo</a:t>
            </a:r>
            <a:r>
              <a:rPr lang="es" sz="2000" dirty="0" smtClean="0"/>
              <a:t> </a:t>
            </a:r>
            <a:r>
              <a:rPr lang="es" sz="2000" b="1" dirty="0" smtClean="0">
                <a:solidFill>
                  <a:schemeClr val="tx1"/>
                </a:solidFill>
              </a:rPr>
              <a:t>Liderar (TEL)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Benceno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2000" b="1" dirty="0" err="1" smtClean="0">
                <a:solidFill>
                  <a:schemeClr val="tx1"/>
                </a:solidFill>
              </a:rPr>
              <a:t>aromáticos policíclicos </a:t>
            </a:r>
            <a:r>
              <a:rPr lang="es" sz="2000" b="1" dirty="0" smtClean="0">
                <a:solidFill>
                  <a:schemeClr val="tx1"/>
                </a:solidFill>
              </a:rPr>
              <a:t>(HAP)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Resbalones, tropiezos y caídas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Estrés por calor</a:t>
            </a:r>
            <a:r>
              <a:rPr lang="es" sz="2000" dirty="0" smtClean="0"/>
              <a:t> </a:t>
            </a:r>
          </a:p>
        </p:txBody>
      </p:sp>
      <p:pic>
        <p:nvPicPr>
          <p:cNvPr id="8196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675" y="3103563"/>
            <a:ext cx="31242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5" y="332656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 smtClean="0"/>
              <a:t>CUALQUIER NIVEL INCLUSO TANQUES LLENOS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No se puede abrir la escotilla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Los residuos se han solidificado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No queda líquido en el tanque</a:t>
            </a:r>
          </a:p>
          <a:p>
            <a:pPr>
              <a:buFont typeface="Wingdings" pitchFamily="2" charset="2"/>
              <a:buChar char="Ø"/>
            </a:pPr>
            <a:endParaRPr lang="en-GB" sz="2000" b="1" dirty="0" smtClean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63691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600" dirty="0" smtClean="0"/>
              <a:t>Tanksweep se adapta a la boca de acceso existente mediante una válvula de 24” que se instala en la boca de acceso mediante una máquina de conexión en caliente o en frío.</a:t>
            </a:r>
          </a:p>
          <a:p>
            <a:endParaRPr lang="en-GB" sz="1600" dirty="0"/>
          </a:p>
          <a:p>
            <a:r>
              <a:rPr lang="es" sz="1600" dirty="0" smtClean="0"/>
              <a:t>Una vez que la válvula está en su lugar, el Tank Sweep se ajusta a la válvula.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16" y="332656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" dirty="0" smtClean="0"/>
              <a:t>VENTAJAS DE TANKSWEEP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9"/>
            <a:ext cx="6548715" cy="475252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Se utilizan las bocas de acceso de los tanques existentes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Recuperación de cantidades sustanciales de petróleo que de otro modo se desperdiciarían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Fácil de instalar y operar.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Velocidad de operación, reduciendo el tiempo de inactividad del tanque.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Seguridad: ENTRADA SIN PERSONAS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No se requieren ventilación ni nitrógeno para el proceso de barrido.</a:t>
            </a:r>
          </a:p>
          <a:p>
            <a:pPr>
              <a:buFont typeface="Wingdings" pitchFamily="2" charset="2"/>
              <a:buChar char="Ø"/>
            </a:pPr>
            <a:r>
              <a:rPr lang="es" b="1" dirty="0" smtClean="0"/>
              <a:t>No se permite trabajar en el techo del tanque ni hacer agujeros en el techo.</a:t>
            </a:r>
          </a:p>
          <a:p>
            <a:pPr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Sin zonas muertas donde las boquillas no llegan</a:t>
            </a:r>
            <a:endParaRPr lang="en-GB" sz="2000" b="1" dirty="0" smtClean="0">
              <a:solidFill>
                <a:schemeClr val="tx1"/>
              </a:solidFill>
            </a:endParaRPr>
          </a:p>
          <a:p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94" y="26064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72816"/>
            <a:ext cx="8229600" cy="495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" dirty="0" smtClean="0"/>
              <a:t>BARRIDO DE TANQUES DE TNTS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Seguro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Eficiente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Fácil de operar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Rentable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Tecnología probada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No se requiere nitrógeno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No requiere ventilación</a:t>
            </a:r>
          </a:p>
          <a:p>
            <a:pPr marL="0" indent="0" eaLnBrk="1" hangingPunct="1"/>
            <a:endParaRPr lang="en-US" sz="1800" dirty="0" smtClean="0"/>
          </a:p>
        </p:txBody>
      </p:sp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671500"/>
            <a:ext cx="4038600" cy="26929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3708"/>
            <a:ext cx="1403351" cy="1052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5776" y="59411"/>
            <a:ext cx="6480720" cy="4953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s" dirty="0" err="1" smtClean="0"/>
              <a:t>Barridos de tanques </a:t>
            </a:r>
            <a:r>
              <a:rPr lang="es" dirty="0" smtClean="0"/>
              <a:t>en el sitio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990533"/>
            <a:ext cx="6554867" cy="37676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" sz="2000" b="1" dirty="0" smtClean="0">
                <a:solidFill>
                  <a:schemeClr val="tx1"/>
                </a:solidFill>
              </a:rPr>
              <a:t>Sin exposición a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Mercurio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Tetraetilo</a:t>
            </a:r>
            <a:r>
              <a:rPr lang="es" sz="2000" dirty="0" smtClean="0"/>
              <a:t> </a:t>
            </a:r>
            <a:r>
              <a:rPr lang="es" sz="2000" b="1" dirty="0" smtClean="0">
                <a:solidFill>
                  <a:schemeClr val="tx1"/>
                </a:solidFill>
              </a:rPr>
              <a:t>Liderar (TEL)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Benceno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es" sz="2000" b="1" dirty="0" err="1" smtClean="0">
                <a:solidFill>
                  <a:schemeClr val="tx1"/>
                </a:solidFill>
              </a:rPr>
              <a:t>aromáticos policíclicos </a:t>
            </a:r>
            <a:r>
              <a:rPr lang="es" sz="2000" b="1" dirty="0" smtClean="0">
                <a:solidFill>
                  <a:schemeClr val="tx1"/>
                </a:solidFill>
              </a:rPr>
              <a:t>(HAP)</a:t>
            </a:r>
            <a:r>
              <a:rPr lang="es" sz="2000" dirty="0" smtClean="0"/>
              <a:t>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s" sz="2000" b="1" dirty="0" smtClean="0">
                <a:solidFill>
                  <a:schemeClr val="tx1"/>
                </a:solidFill>
              </a:rPr>
              <a:t>Exposición significativamente reducida a 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Espacios confinados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Resbalones, tropiezos y caídas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" sz="2000" b="1" dirty="0" smtClean="0">
                <a:solidFill>
                  <a:schemeClr val="tx1"/>
                </a:solidFill>
              </a:rPr>
              <a:t>Estrés por calor</a:t>
            </a:r>
          </a:p>
        </p:txBody>
      </p:sp>
      <p:pic>
        <p:nvPicPr>
          <p:cNvPr id="9" name="Picture 8" descr="IMG_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6796"/>
            <a:ext cx="2232248" cy="1674186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130" y="599879"/>
            <a:ext cx="2908066" cy="21810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98" y="4603025"/>
            <a:ext cx="2224007" cy="1668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64" y="606628"/>
            <a:ext cx="2899066" cy="217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64" y="2903841"/>
            <a:ext cx="2101695" cy="15762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907417" y="3465644"/>
            <a:ext cx="2360613" cy="519113"/>
          </a:xfrm>
        </p:spPr>
        <p:txBody>
          <a:bodyPr>
            <a:normAutofit fontScale="47500" lnSpcReduction="20000"/>
          </a:bodyPr>
          <a:lstStyle/>
          <a:p>
            <a:pPr algn="ctr" eaLnBrk="1" hangingPunct="1"/>
            <a:r>
              <a:rPr lang="es" sz="1600" dirty="0" smtClean="0"/>
              <a:t>BOMBAS DE BARRIDO DE TANQUES, FILTRO DE POTE, BRIDAS DE TOMA DE FRÍO, VÁLVULAS Y MANGUERAS</a:t>
            </a:r>
            <a:endParaRPr lang="en-AU" sz="1600" dirty="0" smtClean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20072" y="4606131"/>
            <a:ext cx="259228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588" indent="-1588" algn="ctr">
              <a:spcBef>
                <a:spcPct val="20000"/>
              </a:spcBef>
              <a:buSzPct val="120000"/>
              <a:buFont typeface="Trebuchet MS" pitchFamily="34" charset="0"/>
              <a:buNone/>
            </a:pPr>
            <a:r>
              <a:rPr lang="es" sz="1600" dirty="0" smtClean="0">
                <a:solidFill>
                  <a:schemeClr val="bg2"/>
                </a:solidFill>
              </a:rPr>
              <a:t>FILTRO DE BARRIDO DE TANQUE</a:t>
            </a:r>
            <a:endParaRPr lang="en-AU" sz="1600" dirty="0">
              <a:solidFill>
                <a:schemeClr val="bg2"/>
              </a:solidFill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105272" y="0"/>
            <a:ext cx="8229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" sz="2400" dirty="0" smtClean="0">
                <a:solidFill>
                  <a:srgbClr val="C90202"/>
                </a:solidFill>
              </a:rPr>
              <a:t>COMPONENTES DEL SISTEMA DE BARRIDO DE TANQUES TNTS</a:t>
            </a:r>
            <a:endParaRPr lang="en-US" sz="2400" dirty="0">
              <a:solidFill>
                <a:srgbClr val="C9020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9114"/>
            <a:ext cx="3816424" cy="286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23" y="545538"/>
            <a:ext cx="2213789" cy="3320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4430"/>
            <a:ext cx="2043300" cy="153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64" y="3967390"/>
            <a:ext cx="2320296" cy="1547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61232"/>
            <a:ext cx="2367840" cy="157886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96" y="539114"/>
            <a:ext cx="2649167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 advAuto="0"/>
      <p:bldP spid="11271" grpId="0" autoUpdateAnimBg="0"/>
      <p:bldP spid="112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627313" y="9747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"/>
              <a:t>Disposición típica del sitio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" smtClean="0"/>
              <a:t>EL SISTEMA DE LIMPIEZA DE TANQUES DE PETRÓLEO CRUDO MÁS POTENTE DEL MUNDO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5AA7-0C54-420D-B84C-F5667977290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1478</Words>
  <Application>Microsoft Office PowerPoint</Application>
  <PresentationFormat>On-screen Show (4:3)</PresentationFormat>
  <Paragraphs>196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Century Gothic</vt:lpstr>
      <vt:lpstr>Trebuchet MS</vt:lpstr>
      <vt:lpstr>Wingdings 3</vt:lpstr>
      <vt:lpstr>Times</vt:lpstr>
      <vt:lpstr>Arial</vt:lpstr>
      <vt:lpstr>Wingdings</vt:lpstr>
      <vt:lpstr>default</vt:lpstr>
      <vt:lpstr>Slice</vt:lpstr>
      <vt:lpstr>LIMPIEZA AUTOMÁTICA DE TANQUES  BARRIDO DE TANQUES</vt:lpstr>
      <vt:lpstr>MÉTODOS TRADICIONALES</vt:lpstr>
      <vt:lpstr>MÉTODOS TRADICIONALES (CONTINUACIÓN)</vt:lpstr>
      <vt:lpstr>CUALQUIER NIVEL INCLUSO TANQUES LLENOS</vt:lpstr>
      <vt:lpstr>VENTAJAS DE TANKSWEEP</vt:lpstr>
      <vt:lpstr>BARRIDO DE TANQUES DE TNTS</vt:lpstr>
      <vt:lpstr>Barridos de tanques en el sitio</vt:lpstr>
      <vt:lpstr>PowerPoint Presentation</vt:lpstr>
      <vt:lpstr>PowerPoint Presentation</vt:lpstr>
      <vt:lpstr>INSTALACIÓN TÍPICA DE TANKSWEEP</vt:lpstr>
      <vt:lpstr>PROCESO DE LIMPIEZA DE BARRIDO DE TANQUES</vt:lpstr>
      <vt:lpstr>PROCESO CONTINUADO </vt:lpstr>
      <vt:lpstr>PROCESO CONTINUADO</vt:lpstr>
      <vt:lpstr>PROCESO CONTINUADO</vt:lpstr>
      <vt:lpstr>PROCESO CONTINUADO</vt:lpstr>
      <vt:lpstr>PROCESO CONTINUADO</vt:lpstr>
      <vt:lpstr>PROCESO CONTINUADO</vt:lpstr>
      <vt:lpstr>PROCESO CONTINUADO</vt:lpstr>
      <vt:lpstr>PROCESO CONTINUADO</vt:lpstr>
      <vt:lpstr>PROCESO CONTINUADO</vt:lpstr>
      <vt:lpstr>PRESUPUESTO</vt:lpstr>
      <vt:lpstr>PRESUPUESTO</vt:lpstr>
      <vt:lpstr>IMÁGENES TÉRMICAS</vt:lpstr>
      <vt:lpstr>CONCLUSIÓN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2011-09-20T13:42:39Z</dcterms:created>
  <dcterms:modified xsi:type="dcterms:W3CDTF">2024-11-11T16:08:27Z</dcterms:modified>
</cp:coreProperties>
</file>